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77" r:id="rId4"/>
    <p:sldId id="278" r:id="rId5"/>
    <p:sldId id="272" r:id="rId6"/>
    <p:sldId id="273" r:id="rId7"/>
    <p:sldId id="262" r:id="rId8"/>
    <p:sldId id="271" r:id="rId9"/>
    <p:sldId id="260" r:id="rId10"/>
    <p:sldId id="274" r:id="rId11"/>
    <p:sldId id="275" r:id="rId12"/>
    <p:sldId id="276" r:id="rId13"/>
    <p:sldId id="263" r:id="rId14"/>
    <p:sldId id="266" r:id="rId15"/>
    <p:sldId id="265" r:id="rId16"/>
    <p:sldId id="268" r:id="rId17"/>
    <p:sldId id="269"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1A3D91E-CBAE-40FC-B2CB-9CD617052F5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1A3D91E-CBAE-40FC-B2CB-9CD617052F5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1A3D91E-CBAE-40FC-B2CB-9CD617052F5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en.wikipedia.org/wiki/Bengali_people" TargetMode="External"/><Relationship Id="rId13" Type="http://schemas.openxmlformats.org/officeDocument/2006/relationships/hyperlink" Target="http://en.wikipedia.org/wiki/Indian_subcontinent" TargetMode="External"/><Relationship Id="rId18" Type="http://schemas.openxmlformats.org/officeDocument/2006/relationships/hyperlink" Target="//upload.wikimedia.org/wikipedia/commons/7/71/Vivekananda_Memorial_-_Kanyakumari_-_India.JPG" TargetMode="External"/><Relationship Id="rId3" Type="http://schemas.openxmlformats.org/officeDocument/2006/relationships/hyperlink" Target="http://en.wikipedia.org/wiki/Ramakrishna_Math" TargetMode="External"/><Relationship Id="rId7" Type="http://schemas.openxmlformats.org/officeDocument/2006/relationships/hyperlink" Target="http://en.wikipedia.org/wiki/Chicago" TargetMode="External"/><Relationship Id="rId12" Type="http://schemas.openxmlformats.org/officeDocument/2006/relationships/hyperlink" Target="http://en.wikipedia.org/wiki/Advaita_Vedanta" TargetMode="External"/><Relationship Id="rId17" Type="http://schemas.openxmlformats.org/officeDocument/2006/relationships/image" Target="../media/image6.jpeg"/><Relationship Id="rId2" Type="http://schemas.openxmlformats.org/officeDocument/2006/relationships/hyperlink" Target="http://en.wikipedia.org/wiki/Ramakrishna_Paramahansa" TargetMode="External"/><Relationship Id="rId16" Type="http://schemas.openxmlformats.org/officeDocument/2006/relationships/hyperlink" Target="http://en.wikipedia.org/wiki/Vedanta_Society" TargetMode="External"/><Relationship Id="rId20" Type="http://schemas.openxmlformats.org/officeDocument/2006/relationships/hyperlink" Target="http://en.wikipedia.org/wiki/Kanyakumari_(town)" TargetMode="External"/><Relationship Id="rId1" Type="http://schemas.openxmlformats.org/officeDocument/2006/relationships/slideLayout" Target="../slideLayouts/slideLayout2.xml"/><Relationship Id="rId6" Type="http://schemas.openxmlformats.org/officeDocument/2006/relationships/hyperlink" Target="http://en.wikipedia.org/wiki/Parliament_of_the_World's_Religions" TargetMode="External"/><Relationship Id="rId11" Type="http://schemas.openxmlformats.org/officeDocument/2006/relationships/hyperlink" Target="http://en.wikipedia.org/wiki/Guru" TargetMode="External"/><Relationship Id="rId5" Type="http://schemas.openxmlformats.org/officeDocument/2006/relationships/hyperlink" Target="http://en.wikipedia.org/wiki/Hindu_reform_movements" TargetMode="External"/><Relationship Id="rId15" Type="http://schemas.openxmlformats.org/officeDocument/2006/relationships/hyperlink" Target="http://en.wikipedia.org/wiki/Yoga" TargetMode="External"/><Relationship Id="rId10" Type="http://schemas.openxmlformats.org/officeDocument/2006/relationships/hyperlink" Target="http://en.wikipedia.org/wiki/God_realization" TargetMode="External"/><Relationship Id="rId19" Type="http://schemas.openxmlformats.org/officeDocument/2006/relationships/image" Target="../media/image7.jpeg"/><Relationship Id="rId4" Type="http://schemas.openxmlformats.org/officeDocument/2006/relationships/hyperlink" Target="http://en.wikipedia.org/wiki/Ramakrishna_Mission" TargetMode="External"/><Relationship Id="rId9" Type="http://schemas.openxmlformats.org/officeDocument/2006/relationships/hyperlink" Target="http://en.wikipedia.org/wiki/Calcutta" TargetMode="External"/><Relationship Id="rId14" Type="http://schemas.openxmlformats.org/officeDocument/2006/relationships/hyperlink" Target="http://en.wikipedia.org/wiki/Vedanta"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en.wikipedia.org/wiki/Adi_Shankara" TargetMode="External"/><Relationship Id="rId2" Type="http://schemas.openxmlformats.org/officeDocument/2006/relationships/hyperlink" Target="http://en.wikipedia.org/wiki/Vedanta" TargetMode="External"/><Relationship Id="rId1" Type="http://schemas.openxmlformats.org/officeDocument/2006/relationships/slideLayout" Target="../slideLayouts/slideLayout2.xml"/><Relationship Id="rId5" Type="http://schemas.openxmlformats.org/officeDocument/2006/relationships/hyperlink" Target="http://en.wikipedia.org/wiki/World_Parliament_of_Religions" TargetMode="External"/><Relationship Id="rId4" Type="http://schemas.openxmlformats.org/officeDocument/2006/relationships/hyperlink" Target="http://en.wikipedia.org/wiki/%C5%9Araddh%C4%81"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en.wikipedia.org/wiki/Hinduism" TargetMode="External"/><Relationship Id="rId3" Type="http://schemas.openxmlformats.org/officeDocument/2006/relationships/hyperlink" Target="http://en.wikipedia.org/wiki/Devan%C4%81gar%C4%AB" TargetMode="External"/><Relationship Id="rId7" Type="http://schemas.openxmlformats.org/officeDocument/2006/relationships/hyperlink" Target="http://en.wikipedia.org/wiki/Ramacharitamanasa" TargetMode="External"/><Relationship Id="rId12" Type="http://schemas.openxmlformats.org/officeDocument/2006/relationships/hyperlink" Target="http://en.wikipedia.org/wiki/Chaupai_(poetry)" TargetMode="External"/><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hyperlink" Target="http://en.wikipedia.org/wiki/Composer" TargetMode="External"/><Relationship Id="rId11" Type="http://schemas.openxmlformats.org/officeDocument/2006/relationships/hyperlink" Target="http://en.wikipedia.org/wiki/Valmiki" TargetMode="External"/><Relationship Id="rId5" Type="http://schemas.openxmlformats.org/officeDocument/2006/relationships/hyperlink" Target="http://en.wikipedia.org/wiki/Bhakti" TargetMode="External"/><Relationship Id="rId10" Type="http://schemas.openxmlformats.org/officeDocument/2006/relationships/hyperlink" Target="http://en.wikipedia.org/wiki/Ramayana" TargetMode="External"/><Relationship Id="rId4" Type="http://schemas.openxmlformats.org/officeDocument/2006/relationships/hyperlink" Target="http://en.wikipedia.org/wiki/Awadhi" TargetMode="External"/><Relationship Id="rId9" Type="http://schemas.openxmlformats.org/officeDocument/2006/relationships/hyperlink" Target="http://en.wikipedia.org/wiki/Rama"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ki/Gujarati_language" TargetMode="External"/><Relationship Id="rId2" Type="http://schemas.openxmlformats.org/officeDocument/2006/relationships/hyperlink" Target="http://en.wikipedia.org/wiki/Hindu" TargetMode="External"/><Relationship Id="rId1" Type="http://schemas.openxmlformats.org/officeDocument/2006/relationships/slideLayout" Target="../slideLayouts/slideLayout2.xml"/><Relationship Id="rId5" Type="http://schemas.openxmlformats.org/officeDocument/2006/relationships/hyperlink" Target="http://en.wikipedia.org/wiki/Mahatma_Gandhi" TargetMode="External"/><Relationship Id="rId4" Type="http://schemas.openxmlformats.org/officeDocument/2006/relationships/hyperlink" Target="http://en.wikipedia.org/wiki/Narsinh_Mehta"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en.wikipedia.org/wiki/Shyama_Shastry" TargetMode="External"/><Relationship Id="rId3" Type="http://schemas.openxmlformats.org/officeDocument/2006/relationships/image" Target="../media/image9.jpeg"/><Relationship Id="rId7" Type="http://schemas.openxmlformats.org/officeDocument/2006/relationships/hyperlink" Target="http://en.wikipedia.org/wiki/Muthuswami_Dikshitar" TargetMode="External"/><Relationship Id="rId2" Type="http://schemas.openxmlformats.org/officeDocument/2006/relationships/hyperlink" Target="http://en.wikipedia.org/wiki/File:Tyagaraja.jpg" TargetMode="External"/><Relationship Id="rId1" Type="http://schemas.openxmlformats.org/officeDocument/2006/relationships/slideLayout" Target="../slideLayouts/slideLayout2.xml"/><Relationship Id="rId6" Type="http://schemas.openxmlformats.org/officeDocument/2006/relationships/hyperlink" Target="http://en.wikipedia.org/wiki/South_Indian_music" TargetMode="External"/><Relationship Id="rId11" Type="http://schemas.openxmlformats.org/officeDocument/2006/relationships/hyperlink" Target="http://en.wikipedia.org/wiki/Pancharatna_Krithis" TargetMode="External"/><Relationship Id="rId5" Type="http://schemas.openxmlformats.org/officeDocument/2006/relationships/hyperlink" Target="http://en.wikipedia.org/wiki/Carnatic_music" TargetMode="External"/><Relationship Id="rId10" Type="http://schemas.openxmlformats.org/officeDocument/2006/relationships/hyperlink" Target="http://en.wikipedia.org/wiki/Rama" TargetMode="External"/><Relationship Id="rId4" Type="http://schemas.openxmlformats.org/officeDocument/2006/relationships/hyperlink" Target="http://en.wikipedia.org/wiki/Telugu_language" TargetMode="External"/><Relationship Id="rId9" Type="http://schemas.openxmlformats.org/officeDocument/2006/relationships/hyperlink" Target="http://en.wikipedia.org/wiki/Trinity_of_Carnatic_music"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en.wikipedia.org/wiki/Krishna" TargetMode="External"/><Relationship Id="rId7" Type="http://schemas.openxmlformats.org/officeDocument/2006/relationships/image" Target="../media/image10.gif"/><Relationship Id="rId2" Type="http://schemas.openxmlformats.org/officeDocument/2006/relationships/hyperlink" Target="http://en.wikipedia.org/wiki/Vithoba" TargetMode="External"/><Relationship Id="rId1" Type="http://schemas.openxmlformats.org/officeDocument/2006/relationships/slideLayout" Target="../slideLayouts/slideLayout2.xml"/><Relationship Id="rId6" Type="http://schemas.openxmlformats.org/officeDocument/2006/relationships/hyperlink" Target="http://en.wikipedia.org/wiki/Bhagavad_Geeta" TargetMode="External"/><Relationship Id="rId5" Type="http://schemas.openxmlformats.org/officeDocument/2006/relationships/hyperlink" Target="http://en.wikipedia.org/wiki/Marathi_language" TargetMode="External"/><Relationship Id="rId4" Type="http://schemas.openxmlformats.org/officeDocument/2006/relationships/hyperlink" Target="http://en.wikipedia.org/wiki/Veda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hyamchat.hubpages.com/hub/mythology_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ngularinvestor.hubpages.com/hub/Ramana-Maharshi" TargetMode="External"/><Relationship Id="rId2" Type="http://schemas.openxmlformats.org/officeDocument/2006/relationships/hyperlink" Target="http://bdazzler.hubpages.com/hub/The-Greatest-Sin" TargetMode="External"/><Relationship Id="rId1" Type="http://schemas.openxmlformats.org/officeDocument/2006/relationships/slideLayout" Target="../slideLayouts/slideLayout2.xml"/><Relationship Id="rId6" Type="http://schemas.openxmlformats.org/officeDocument/2006/relationships/hyperlink" Target="http://robjundt.hubpages.com/hub/Inspiration-Quotes-for-Everyday-Living" TargetMode="External"/><Relationship Id="rId5" Type="http://schemas.openxmlformats.org/officeDocument/2006/relationships/hyperlink" Target="http://subbuteoz.hubpages.com/hub/Buy-Hot-Wheels-Star-Trek" TargetMode="External"/><Relationship Id="rId4" Type="http://schemas.openxmlformats.org/officeDocument/2006/relationships/hyperlink" Target="http://prasadjain.hubpages.com/hub/Infosys_madam-Agood_writer_too_On_Mrs_Sudha_Murthy"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Kerala" TargetMode="External"/><Relationship Id="rId3" Type="http://schemas.openxmlformats.org/officeDocument/2006/relationships/image" Target="../media/image4.jpeg"/><Relationship Id="rId7" Type="http://schemas.openxmlformats.org/officeDocument/2006/relationships/hyperlink" Target="http://en.wikipedia.org/wiki/Kalady" TargetMode="External"/><Relationship Id="rId2" Type="http://schemas.openxmlformats.org/officeDocument/2006/relationships/hyperlink" Target="http://upload.wikimedia.org/wikipedia/commons/e/e3/Raja_Ravi_Varma_-_Sankaracharya.jpg" TargetMode="External"/><Relationship Id="rId1" Type="http://schemas.openxmlformats.org/officeDocument/2006/relationships/slideLayout" Target="../slideLayouts/slideLayout2.xml"/><Relationship Id="rId6" Type="http://schemas.openxmlformats.org/officeDocument/2006/relationships/hyperlink" Target="http://en.wikipedia.org/wiki/Vedanta" TargetMode="External"/><Relationship Id="rId11" Type="http://schemas.openxmlformats.org/officeDocument/2006/relationships/hyperlink" Target="http://en.wikipedia.org/wiki/Govinda" TargetMode="External"/><Relationship Id="rId5" Type="http://schemas.openxmlformats.org/officeDocument/2006/relationships/hyperlink" Target="http://en.wikipedia.org/wiki/Advaita_Vedanta" TargetMode="External"/><Relationship Id="rId10" Type="http://schemas.openxmlformats.org/officeDocument/2006/relationships/hyperlink" Target="http://en.wikipedia.org/wiki/Bhaja_Govindam" TargetMode="External"/><Relationship Id="rId4" Type="http://schemas.openxmlformats.org/officeDocument/2006/relationships/hyperlink" Target="http://en.wikipedia.org/wiki/Philosopher" TargetMode="External"/><Relationship Id="rId9" Type="http://schemas.openxmlformats.org/officeDocument/2006/relationships/hyperlink" Target="http://en.wikipedia.org/wiki/South_Asi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en.wikipedia.org/wiki/Sant" TargetMode="External"/><Relationship Id="rId13" Type="http://schemas.openxmlformats.org/officeDocument/2006/relationships/image" Target="../media/image5.jpeg"/><Relationship Id="rId3" Type="http://schemas.openxmlformats.org/officeDocument/2006/relationships/hyperlink" Target="http://en.wikipedia.org/wiki/Anno_Domini" TargetMode="External"/><Relationship Id="rId7" Type="http://schemas.openxmlformats.org/officeDocument/2006/relationships/hyperlink" Target="http://en.wikipedia.org/wiki/Rajasthan" TargetMode="External"/><Relationship Id="rId12" Type="http://schemas.openxmlformats.org/officeDocument/2006/relationships/hyperlink" Target="http://en.wikipedia.org/wiki/Bhakti" TargetMode="External"/><Relationship Id="rId2" Type="http://schemas.openxmlformats.org/officeDocument/2006/relationships/hyperlink" Target="http://en.wikipedia.org/wiki/Rajasthani_language" TargetMode="External"/><Relationship Id="rId1" Type="http://schemas.openxmlformats.org/officeDocument/2006/relationships/slideLayout" Target="../slideLayouts/slideLayout2.xml"/><Relationship Id="rId6" Type="http://schemas.openxmlformats.org/officeDocument/2006/relationships/hyperlink" Target="http://en.wikipedia.org/wiki/Krishna" TargetMode="External"/><Relationship Id="rId11" Type="http://schemas.openxmlformats.org/officeDocument/2006/relationships/hyperlink" Target="http://en.wikipedia.org/wiki/Bhajans" TargetMode="External"/><Relationship Id="rId5" Type="http://schemas.openxmlformats.org/officeDocument/2006/relationships/hyperlink" Target="http://en.wikipedia.org/wiki/Mystical" TargetMode="External"/><Relationship Id="rId10" Type="http://schemas.openxmlformats.org/officeDocument/2006/relationships/hyperlink" Target="http://en.wikipedia.org/wiki/Bhakti_movement" TargetMode="External"/><Relationship Id="rId4" Type="http://schemas.openxmlformats.org/officeDocument/2006/relationships/hyperlink" Target="http://en.wikipedia.org/wiki/Hindu" TargetMode="External"/><Relationship Id="rId9" Type="http://schemas.openxmlformats.org/officeDocument/2006/relationships/hyperlink" Target="http://en.wikipedia.org/wiki/Vaishnav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lstStyle/>
          <a:p>
            <a:r>
              <a:rPr lang="en-US" dirty="0" err="1"/>
              <a:t>Bhajans</a:t>
            </a:r>
            <a:r>
              <a:rPr lang="en-US" dirty="0"/>
              <a:t> and Saints of India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err="1">
                <a:solidFill>
                  <a:srgbClr val="C00000"/>
                </a:solidFill>
              </a:rPr>
              <a:t>Meerabai</a:t>
            </a:r>
            <a:r>
              <a:rPr lang="en-US" dirty="0">
                <a:solidFill>
                  <a:srgbClr val="C00000"/>
                </a:solidFill>
              </a:rPr>
              <a:t> </a:t>
            </a:r>
            <a:r>
              <a:rPr lang="en-US" dirty="0" err="1">
                <a:solidFill>
                  <a:srgbClr val="C00000"/>
                </a:solidFill>
              </a:rPr>
              <a:t>Bhajan</a:t>
            </a:r>
            <a:endParaRPr lang="en-US" dirty="0">
              <a:solidFill>
                <a:srgbClr val="C00000"/>
              </a:solidFill>
            </a:endParaRPr>
          </a:p>
        </p:txBody>
      </p:sp>
      <p:sp>
        <p:nvSpPr>
          <p:cNvPr id="3" name="Content Placeholder 2"/>
          <p:cNvSpPr>
            <a:spLocks noGrp="1"/>
          </p:cNvSpPr>
          <p:nvPr>
            <p:ph sz="quarter" idx="1"/>
          </p:nvPr>
        </p:nvSpPr>
        <p:spPr>
          <a:xfrm>
            <a:off x="228600" y="1219200"/>
            <a:ext cx="8534400" cy="5257800"/>
          </a:xfrm>
        </p:spPr>
        <p:txBody>
          <a:bodyPr>
            <a:normAutofit fontScale="25000" lnSpcReduction="20000"/>
          </a:bodyPr>
          <a:lstStyle/>
          <a:p>
            <a:r>
              <a:rPr lang="en-US" sz="4800" b="1" u="sng" dirty="0" err="1"/>
              <a:t>Paayoji</a:t>
            </a:r>
            <a:r>
              <a:rPr lang="en-US" sz="4800" b="1" u="sng" dirty="0"/>
              <a:t> Maine </a:t>
            </a:r>
            <a:r>
              <a:rPr lang="en-US" sz="4800" b="1" u="sng" dirty="0" err="1"/>
              <a:t>Shyaam</a:t>
            </a:r>
            <a:r>
              <a:rPr lang="en-US" sz="4800" b="1" u="sng" dirty="0"/>
              <a:t> </a:t>
            </a:r>
            <a:r>
              <a:rPr lang="en-US" sz="4800" b="1" u="sng" dirty="0" err="1"/>
              <a:t>Ratan</a:t>
            </a:r>
            <a:r>
              <a:rPr lang="en-US" sz="4800" b="1" u="sng" dirty="0"/>
              <a:t> </a:t>
            </a:r>
            <a:r>
              <a:rPr lang="en-US" sz="4800" b="1" u="sng" dirty="0" err="1"/>
              <a:t>Dhan</a:t>
            </a:r>
            <a:r>
              <a:rPr lang="en-US" sz="4800" b="1" u="sng" dirty="0"/>
              <a:t> </a:t>
            </a:r>
            <a:r>
              <a:rPr lang="en-US" sz="4800" b="1" u="sng" dirty="0" err="1"/>
              <a:t>Paayo</a:t>
            </a:r>
            <a:r>
              <a:rPr lang="en-US" sz="4800" b="1" u="sng" dirty="0"/>
              <a:t> ...</a:t>
            </a:r>
            <a:br>
              <a:rPr lang="en-US" sz="4800" dirty="0"/>
            </a:br>
            <a:br>
              <a:rPr lang="en-US" sz="4800"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 </a:t>
            </a:r>
            <a:br>
              <a:rPr lang="en-US" sz="4800" b="1" dirty="0"/>
            </a:br>
            <a:br>
              <a:rPr lang="en-US" sz="4800" b="1" dirty="0"/>
            </a:br>
            <a:r>
              <a:rPr lang="en-US" sz="4800" b="1" dirty="0" err="1"/>
              <a:t>Janam</a:t>
            </a:r>
            <a:r>
              <a:rPr lang="en-US" sz="4800" b="1" dirty="0"/>
              <a:t> </a:t>
            </a:r>
            <a:r>
              <a:rPr lang="en-US" sz="4800" b="1" dirty="0" err="1"/>
              <a:t>janam</a:t>
            </a:r>
            <a:r>
              <a:rPr lang="en-US" sz="4800" b="1" dirty="0"/>
              <a:t> </a:t>
            </a:r>
            <a:r>
              <a:rPr lang="en-US" sz="4800" b="1" dirty="0" err="1"/>
              <a:t>ki</a:t>
            </a:r>
            <a:r>
              <a:rPr lang="en-US" sz="4800" b="1" dirty="0"/>
              <a:t> </a:t>
            </a:r>
            <a:r>
              <a:rPr lang="en-US" sz="4800" b="1" dirty="0" err="1"/>
              <a:t>punji</a:t>
            </a:r>
            <a:r>
              <a:rPr lang="en-US" sz="4800" b="1" dirty="0"/>
              <a:t> </a:t>
            </a:r>
            <a:r>
              <a:rPr lang="en-US" sz="4800" b="1" dirty="0" err="1"/>
              <a:t>paayi</a:t>
            </a:r>
            <a:r>
              <a:rPr lang="en-US" sz="4800" b="1" dirty="0"/>
              <a:t>,</a:t>
            </a:r>
            <a:br>
              <a:rPr lang="en-US" sz="4800" b="1" dirty="0"/>
            </a:br>
            <a:r>
              <a:rPr lang="en-US" sz="4800" b="1" dirty="0"/>
              <a:t>Jag me </a:t>
            </a:r>
            <a:r>
              <a:rPr lang="en-US" sz="4800" b="1" dirty="0" err="1"/>
              <a:t>sabhi</a:t>
            </a:r>
            <a:r>
              <a:rPr lang="en-US" sz="4800" b="1" dirty="0"/>
              <a:t> </a:t>
            </a:r>
            <a:r>
              <a:rPr lang="en-US" sz="4800" b="1" dirty="0" err="1"/>
              <a:t>khovaayo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br>
              <a:rPr lang="en-US" sz="4800" b="1" dirty="0"/>
            </a:br>
            <a:br>
              <a:rPr lang="en-US" sz="4800" b="1" dirty="0"/>
            </a:br>
            <a:r>
              <a:rPr lang="en-US" sz="4800" b="1" dirty="0" err="1"/>
              <a:t>Kharch</a:t>
            </a:r>
            <a:r>
              <a:rPr lang="en-US" sz="4800" b="1" dirty="0"/>
              <a:t> </a:t>
            </a:r>
            <a:r>
              <a:rPr lang="en-US" sz="4800" b="1" dirty="0" err="1"/>
              <a:t>na</a:t>
            </a:r>
            <a:r>
              <a:rPr lang="en-US" sz="4800" b="1" dirty="0"/>
              <a:t> </a:t>
            </a:r>
            <a:r>
              <a:rPr lang="en-US" sz="4800" b="1" dirty="0" err="1"/>
              <a:t>laage</a:t>
            </a:r>
            <a:r>
              <a:rPr lang="en-US" sz="4800" b="1" dirty="0"/>
              <a:t> </a:t>
            </a:r>
            <a:r>
              <a:rPr lang="en-US" sz="4800" b="1" dirty="0" err="1"/>
              <a:t>koi</a:t>
            </a:r>
            <a:r>
              <a:rPr lang="en-US" sz="4800" b="1" dirty="0"/>
              <a:t> </a:t>
            </a:r>
            <a:r>
              <a:rPr lang="en-US" sz="4800" b="1" dirty="0" err="1"/>
              <a:t>chor</a:t>
            </a:r>
            <a:r>
              <a:rPr lang="en-US" sz="4800" b="1" dirty="0"/>
              <a:t> </a:t>
            </a:r>
            <a:r>
              <a:rPr lang="en-US" sz="4800" b="1" dirty="0" err="1"/>
              <a:t>na</a:t>
            </a:r>
            <a:r>
              <a:rPr lang="en-US" sz="4800" b="1" dirty="0"/>
              <a:t> </a:t>
            </a:r>
            <a:r>
              <a:rPr lang="en-US" sz="4800" b="1" dirty="0" err="1"/>
              <a:t>loote</a:t>
            </a:r>
            <a:r>
              <a:rPr lang="en-US" sz="4800" b="1" dirty="0"/>
              <a:t>,</a:t>
            </a:r>
            <a:br>
              <a:rPr lang="en-US" sz="4800" b="1" dirty="0"/>
            </a:br>
            <a:r>
              <a:rPr lang="en-US" sz="4800" b="1" dirty="0"/>
              <a:t>Din </a:t>
            </a:r>
            <a:r>
              <a:rPr lang="en-US" sz="4800" b="1" dirty="0" err="1"/>
              <a:t>din</a:t>
            </a:r>
            <a:r>
              <a:rPr lang="en-US" sz="4800" b="1" dirty="0"/>
              <a:t> hot </a:t>
            </a:r>
            <a:r>
              <a:rPr lang="en-US" sz="4800" b="1" dirty="0" err="1"/>
              <a:t>savaayo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br>
              <a:rPr lang="en-US" sz="4800" b="1" dirty="0"/>
            </a:br>
            <a:br>
              <a:rPr lang="en-US" sz="4800" b="1" dirty="0"/>
            </a:br>
            <a:r>
              <a:rPr lang="en-US" sz="4800" b="1" dirty="0" err="1"/>
              <a:t>Satki</a:t>
            </a:r>
            <a:r>
              <a:rPr lang="en-US" sz="4800" b="1" dirty="0"/>
              <a:t> </a:t>
            </a:r>
            <a:r>
              <a:rPr lang="en-US" sz="4800" b="1" dirty="0" err="1"/>
              <a:t>naav</a:t>
            </a:r>
            <a:r>
              <a:rPr lang="en-US" sz="4800" b="1" dirty="0"/>
              <a:t> </a:t>
            </a:r>
            <a:r>
              <a:rPr lang="en-US" sz="4800" b="1" dirty="0" err="1"/>
              <a:t>khevaaya</a:t>
            </a:r>
            <a:r>
              <a:rPr lang="en-US" sz="4800" b="1" dirty="0"/>
              <a:t> sat guru,</a:t>
            </a:r>
            <a:br>
              <a:rPr lang="en-US" sz="4800" b="1" dirty="0"/>
            </a:br>
            <a:r>
              <a:rPr lang="en-US" sz="4800" b="1" dirty="0"/>
              <a:t>Kari </a:t>
            </a:r>
            <a:r>
              <a:rPr lang="en-US" sz="4800" b="1" dirty="0" err="1"/>
              <a:t>kripa</a:t>
            </a:r>
            <a:r>
              <a:rPr lang="en-US" sz="4800" b="1" dirty="0"/>
              <a:t> </a:t>
            </a:r>
            <a:r>
              <a:rPr lang="en-US" sz="4800" b="1" dirty="0" err="1"/>
              <a:t>apanaayo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br>
              <a:rPr lang="en-US" sz="4800" b="1" dirty="0"/>
            </a:br>
            <a:br>
              <a:rPr lang="en-US" sz="4800" b="1" dirty="0"/>
            </a:br>
            <a:r>
              <a:rPr lang="en-US" sz="4800" b="1" dirty="0"/>
              <a:t>Mira </a:t>
            </a:r>
            <a:r>
              <a:rPr lang="en-US" sz="4800" b="1" dirty="0" err="1"/>
              <a:t>ke</a:t>
            </a:r>
            <a:r>
              <a:rPr lang="en-US" sz="4800" b="1" dirty="0"/>
              <a:t> </a:t>
            </a:r>
            <a:r>
              <a:rPr lang="en-US" sz="4800" b="1" dirty="0" err="1"/>
              <a:t>prabhu</a:t>
            </a:r>
            <a:r>
              <a:rPr lang="en-US" sz="4800" b="1" dirty="0"/>
              <a:t> </a:t>
            </a:r>
            <a:r>
              <a:rPr lang="en-US" sz="4800" b="1" dirty="0" err="1"/>
              <a:t>giridhar</a:t>
            </a:r>
            <a:r>
              <a:rPr lang="en-US" sz="4800" b="1" dirty="0"/>
              <a:t> </a:t>
            </a:r>
            <a:r>
              <a:rPr lang="en-US" sz="4800" b="1" dirty="0" err="1"/>
              <a:t>nagar</a:t>
            </a:r>
            <a:r>
              <a:rPr lang="en-US" sz="4800" b="1" dirty="0"/>
              <a:t>,</a:t>
            </a:r>
            <a:br>
              <a:rPr lang="en-US" sz="4800" b="1" dirty="0"/>
            </a:br>
            <a:r>
              <a:rPr lang="en-US" sz="4800" b="1" dirty="0" err="1"/>
              <a:t>Harshi</a:t>
            </a:r>
            <a:r>
              <a:rPr lang="en-US" sz="4800" b="1" dirty="0"/>
              <a:t> </a:t>
            </a:r>
            <a:r>
              <a:rPr lang="en-US" sz="4800" b="1" dirty="0" err="1"/>
              <a:t>harshi</a:t>
            </a:r>
            <a:r>
              <a:rPr lang="en-US" sz="4800" b="1" dirty="0"/>
              <a:t> </a:t>
            </a:r>
            <a:r>
              <a:rPr lang="en-US" sz="4800" b="1" dirty="0" err="1"/>
              <a:t>jas</a:t>
            </a:r>
            <a:r>
              <a:rPr lang="en-US" sz="4800" b="1" dirty="0"/>
              <a:t> </a:t>
            </a:r>
            <a:r>
              <a:rPr lang="en-US" sz="4800" b="1" dirty="0" err="1"/>
              <a:t>gaayo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p>
          <a:p>
            <a:endParaRPr lang="en-US" sz="3700" b="1" dirty="0"/>
          </a:p>
          <a:p>
            <a:pPr>
              <a:buNone/>
            </a:pPr>
            <a:br>
              <a:rPr lang="en-US" dirty="0"/>
            </a:br>
            <a:endParaRPr lang="en-US" dirty="0"/>
          </a:p>
          <a:p>
            <a:r>
              <a:rPr lang="en-US" sz="4000" b="1" dirty="0"/>
              <a:t>1) I have found, yes, I have found the wealth of the gem of chanting the Holy Name.</a:t>
            </a:r>
          </a:p>
          <a:p>
            <a:br>
              <a:rPr lang="en-US" sz="4000" b="1" dirty="0"/>
            </a:br>
            <a:r>
              <a:rPr lang="en-US" sz="4000" b="1" dirty="0"/>
              <a:t>2) My true spiritual master gave me a priceless thing. With his grace, I accepted it.</a:t>
            </a:r>
          </a:p>
          <a:p>
            <a:endParaRPr lang="en-US" sz="4000" b="1" dirty="0"/>
          </a:p>
          <a:p>
            <a:r>
              <a:rPr lang="en-US" sz="4000" b="1" dirty="0"/>
              <a:t>3) I found the treasure of my several births; I have lost the whole rest of the world.</a:t>
            </a:r>
          </a:p>
          <a:p>
            <a:endParaRPr lang="en-US" sz="4000" b="1" dirty="0"/>
          </a:p>
          <a:p>
            <a:r>
              <a:rPr lang="en-US" sz="4000" b="1" dirty="0"/>
              <a:t>4) No one can spend it, no one can steal it. Day by day it increases one and a quarter times.</a:t>
            </a:r>
          </a:p>
          <a:p>
            <a:endParaRPr lang="en-US" sz="4000" b="1" dirty="0"/>
          </a:p>
          <a:p>
            <a:r>
              <a:rPr lang="en-US" sz="4000" b="1" dirty="0"/>
              <a:t>5) On the boat of truth, the boatman was my true guru. I came across the ocean of existence.</a:t>
            </a:r>
          </a:p>
          <a:p>
            <a:endParaRPr lang="en-US" sz="4000" b="1" dirty="0"/>
          </a:p>
          <a:p>
            <a:r>
              <a:rPr lang="en-US" sz="4000" b="1" dirty="0"/>
              <a:t>6) The Lord of Mira </a:t>
            </a:r>
            <a:r>
              <a:rPr lang="en-US" sz="4000" b="1" dirty="0" err="1"/>
              <a:t>Bai</a:t>
            </a:r>
            <a:r>
              <a:rPr lang="en-US" sz="4000" b="1" dirty="0"/>
              <a:t> is the Courtly Lord </a:t>
            </a:r>
            <a:r>
              <a:rPr lang="en-US" sz="4000" b="1" dirty="0" err="1"/>
              <a:t>Giridhara</a:t>
            </a:r>
            <a:r>
              <a:rPr lang="en-US" sz="4000" b="1" dirty="0"/>
              <a:t>, of whom I merrily, merrily sing His glories.</a:t>
            </a:r>
          </a:p>
          <a:p>
            <a:pPr>
              <a:buNone/>
            </a:pPr>
            <a:r>
              <a:rPr lang="en-US" sz="4000" b="1" dirty="0"/>
              <a:t> </a:t>
            </a:r>
          </a:p>
          <a:p>
            <a:endParaRPr lang="en-US" sz="40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a:solidFill>
                  <a:srgbClr val="C00000"/>
                </a:solidFill>
              </a:rPr>
              <a:t>Swami Vivekananda</a:t>
            </a:r>
          </a:p>
        </p:txBody>
      </p:sp>
      <p:sp>
        <p:nvSpPr>
          <p:cNvPr id="3" name="Content Placeholder 2"/>
          <p:cNvSpPr>
            <a:spLocks noGrp="1"/>
          </p:cNvSpPr>
          <p:nvPr>
            <p:ph sz="quarter" idx="1"/>
          </p:nvPr>
        </p:nvSpPr>
        <p:spPr>
          <a:xfrm>
            <a:off x="2971800" y="990600"/>
            <a:ext cx="6019800" cy="5638800"/>
          </a:xfrm>
        </p:spPr>
        <p:txBody>
          <a:bodyPr>
            <a:normAutofit fontScale="62500" lnSpcReduction="20000"/>
          </a:bodyPr>
          <a:lstStyle/>
          <a:p>
            <a:r>
              <a:rPr lang="en-US" b="1" dirty="0"/>
              <a:t>Swami Vivekananda</a:t>
            </a:r>
            <a:r>
              <a:rPr lang="en-US" dirty="0"/>
              <a:t> was the chief disciple of the 19th century saint </a:t>
            </a:r>
            <a:r>
              <a:rPr lang="en-US" dirty="0">
                <a:hlinkClick r:id="rId2" action="ppaction://hlinkfile" tooltip="Ramakrishna Paramahansa"/>
              </a:rPr>
              <a:t>Ramakrishna </a:t>
            </a:r>
            <a:r>
              <a:rPr lang="en-US" dirty="0" err="1">
                <a:hlinkClick r:id="rId2" action="ppaction://hlinkfile" tooltip="Ramakrishna Paramahansa"/>
              </a:rPr>
              <a:t>Paramahansa</a:t>
            </a:r>
            <a:r>
              <a:rPr lang="en-US" dirty="0"/>
              <a:t> and the founder of the </a:t>
            </a:r>
            <a:r>
              <a:rPr lang="en-US" dirty="0">
                <a:hlinkClick r:id="rId3" action="ppaction://hlinkfile" tooltip="Ramakrishna Math"/>
              </a:rPr>
              <a:t>Ramakrishna Math</a:t>
            </a:r>
            <a:r>
              <a:rPr lang="en-US" dirty="0"/>
              <a:t> and the </a:t>
            </a:r>
            <a:r>
              <a:rPr lang="en-US" dirty="0">
                <a:hlinkClick r:id="rId4" action="ppaction://hlinkfile" tooltip="Ramakrishna Mission"/>
              </a:rPr>
              <a:t>Ramakrishna Mission</a:t>
            </a:r>
            <a:r>
              <a:rPr lang="en-US" dirty="0"/>
              <a:t>.</a:t>
            </a:r>
            <a:r>
              <a:rPr lang="en-US" baseline="30000" dirty="0"/>
              <a:t>[</a:t>
            </a:r>
            <a:r>
              <a:rPr lang="en-US" dirty="0"/>
              <a:t> </a:t>
            </a:r>
          </a:p>
          <a:p>
            <a:r>
              <a:rPr lang="en-US" dirty="0"/>
              <a:t>Vivekananda is considered to be a </a:t>
            </a:r>
            <a:r>
              <a:rPr lang="en-US" b="1" dirty="0"/>
              <a:t>major force in the </a:t>
            </a:r>
            <a:r>
              <a:rPr lang="en-US" b="1" dirty="0">
                <a:hlinkClick r:id="rId5" action="ppaction://hlinkfile" tooltip="Hindu reform movements"/>
              </a:rPr>
              <a:t>revival</a:t>
            </a:r>
            <a:r>
              <a:rPr lang="en-US" b="1" dirty="0"/>
              <a:t> of Hinduism in modern India. </a:t>
            </a:r>
            <a:r>
              <a:rPr lang="en-US" dirty="0"/>
              <a:t>He is perhaps best known for his inspiring speech which began: "Sisters and Brothers of America through which he introduced Hinduism at the </a:t>
            </a:r>
            <a:r>
              <a:rPr lang="en-US" dirty="0">
                <a:hlinkClick r:id="rId6" action="ppaction://hlinkfile" tooltip="Parliament of the World's Religions"/>
              </a:rPr>
              <a:t>Parliament of the World's Religions</a:t>
            </a:r>
            <a:r>
              <a:rPr lang="en-US" dirty="0"/>
              <a:t> in </a:t>
            </a:r>
            <a:r>
              <a:rPr lang="en-US" dirty="0">
                <a:hlinkClick r:id="rId7" action="ppaction://hlinkfile" tooltip="Chicago"/>
              </a:rPr>
              <a:t>Chicago</a:t>
            </a:r>
            <a:r>
              <a:rPr lang="en-US" dirty="0"/>
              <a:t> in 1893.</a:t>
            </a:r>
          </a:p>
          <a:p>
            <a:r>
              <a:rPr lang="en-US" dirty="0"/>
              <a:t>Swami Vivekananda was born in an aristocratic </a:t>
            </a:r>
            <a:r>
              <a:rPr lang="en-US" dirty="0">
                <a:hlinkClick r:id="rId8" action="ppaction://hlinkfile" tooltip="Bengali people"/>
              </a:rPr>
              <a:t>Bengali </a:t>
            </a:r>
            <a:r>
              <a:rPr lang="en-US" dirty="0" err="1">
                <a:hlinkClick r:id="rId8" action="ppaction://hlinkfile" tooltip="Bengali people"/>
              </a:rPr>
              <a:t>kayastha</a:t>
            </a:r>
            <a:r>
              <a:rPr lang="en-US" dirty="0"/>
              <a:t> family of </a:t>
            </a:r>
            <a:r>
              <a:rPr lang="en-US" dirty="0">
                <a:hlinkClick r:id="rId9" action="ppaction://hlinkfile" tooltip="Calcutta"/>
              </a:rPr>
              <a:t>Calcutta</a:t>
            </a:r>
            <a:r>
              <a:rPr lang="en-US" dirty="0"/>
              <a:t> on 12 January 1863. </a:t>
            </a:r>
            <a:r>
              <a:rPr lang="en-US" dirty="0" err="1"/>
              <a:t>Vivekananda's</a:t>
            </a:r>
            <a:r>
              <a:rPr lang="en-US" dirty="0"/>
              <a:t> parents influenced his thinking—his father by his rationality and his mother by her religious temperament. From his childhood, he showed an inclination towards spirituality and </a:t>
            </a:r>
            <a:r>
              <a:rPr lang="en-US" dirty="0">
                <a:hlinkClick r:id="rId10" action="ppaction://hlinkfile" tooltip="God realization"/>
              </a:rPr>
              <a:t>God realization</a:t>
            </a:r>
            <a:r>
              <a:rPr lang="en-US" dirty="0"/>
              <a:t>. His </a:t>
            </a:r>
            <a:r>
              <a:rPr lang="en-US" dirty="0">
                <a:hlinkClick r:id="rId11" action="ppaction://hlinkfile" tooltip="Guru"/>
              </a:rPr>
              <a:t>guru</a:t>
            </a:r>
            <a:r>
              <a:rPr lang="en-US" dirty="0"/>
              <a:t>, Ramakrishna, taught him </a:t>
            </a:r>
            <a:r>
              <a:rPr lang="en-US" i="1" dirty="0" err="1">
                <a:hlinkClick r:id="rId12" action="ppaction://hlinkfile" tooltip="Advaita Vedanta"/>
              </a:rPr>
              <a:t>Advaita</a:t>
            </a:r>
            <a:r>
              <a:rPr lang="en-US" i="1" dirty="0">
                <a:hlinkClick r:id="rId12" action="ppaction://hlinkfile" tooltip="Advaita Vedanta"/>
              </a:rPr>
              <a:t> Vedanta</a:t>
            </a:r>
            <a:r>
              <a:rPr lang="en-US" dirty="0"/>
              <a:t> (non-dualism); </a:t>
            </a:r>
            <a:r>
              <a:rPr lang="en-US" b="1" dirty="0"/>
              <a:t>that all religions are true and that service to man was the most effective worship of God. </a:t>
            </a:r>
          </a:p>
          <a:p>
            <a:r>
              <a:rPr lang="en-US" dirty="0"/>
              <a:t>After the death of his Guru, Vivekananda became a wandering monk, touring the </a:t>
            </a:r>
            <a:r>
              <a:rPr lang="en-US" dirty="0">
                <a:hlinkClick r:id="rId13" action="ppaction://hlinkfile" tooltip="Indian subcontinent"/>
              </a:rPr>
              <a:t>Indian subcontinent</a:t>
            </a:r>
            <a:r>
              <a:rPr lang="en-US" dirty="0"/>
              <a:t> and acquiring first-hand knowledge of conditions in India. He later travelled to Chicago and represented India as a delegate in the 1893 Parliament of World Religions. He conducted hundreds of public and private lectures and classes, disseminating </a:t>
            </a:r>
            <a:r>
              <a:rPr lang="en-US" dirty="0">
                <a:hlinkClick r:id="rId14" action="ppaction://hlinkfile" tooltip="Vedanta"/>
              </a:rPr>
              <a:t>Vedanta</a:t>
            </a:r>
            <a:r>
              <a:rPr lang="en-US" dirty="0"/>
              <a:t> and </a:t>
            </a:r>
            <a:r>
              <a:rPr lang="en-US" dirty="0">
                <a:hlinkClick r:id="rId15" action="ppaction://hlinkfile" tooltip="Yoga"/>
              </a:rPr>
              <a:t>Yoga</a:t>
            </a:r>
            <a:r>
              <a:rPr lang="en-US" dirty="0"/>
              <a:t> in America, England and Europe. He also established the </a:t>
            </a:r>
            <a:r>
              <a:rPr lang="en-US" dirty="0">
                <a:hlinkClick r:id="rId16" action="ppaction://hlinkfile" tooltip="Vedanta Society"/>
              </a:rPr>
              <a:t>Vedanta societies</a:t>
            </a:r>
            <a:r>
              <a:rPr lang="en-US" dirty="0"/>
              <a:t> in America and England.</a:t>
            </a:r>
          </a:p>
          <a:p>
            <a:endParaRPr lang="en-US" dirty="0"/>
          </a:p>
          <a:p>
            <a:endParaRPr lang="en-US" dirty="0"/>
          </a:p>
        </p:txBody>
      </p:sp>
      <p:pic>
        <p:nvPicPr>
          <p:cNvPr id="27650" name="Picture 2" descr="http://t0.gstatic.com/images?q=tbn:ANd9GcQV9d39GDr6LZRSbgq82TAjVgnq8189C7sX1aoJP9QcE9jDGoKc_Q"/>
          <p:cNvPicPr>
            <a:picLocks noChangeAspect="1" noChangeArrowheads="1"/>
          </p:cNvPicPr>
          <p:nvPr/>
        </p:nvPicPr>
        <p:blipFill>
          <a:blip r:embed="rId17" cstate="print"/>
          <a:srcRect/>
          <a:stretch>
            <a:fillRect/>
          </a:stretch>
        </p:blipFill>
        <p:spPr bwMode="auto">
          <a:xfrm>
            <a:off x="304800" y="990600"/>
            <a:ext cx="2661718" cy="2819400"/>
          </a:xfrm>
          <a:prstGeom prst="rect">
            <a:avLst/>
          </a:prstGeom>
          <a:noFill/>
        </p:spPr>
      </p:pic>
      <p:pic>
        <p:nvPicPr>
          <p:cNvPr id="27652" name="Picture 4" descr="File:Vivekananda Memorial - Kanyakumari - India.JPG">
            <a:hlinkClick r:id="rId18"/>
          </p:cNvPr>
          <p:cNvPicPr>
            <a:picLocks noChangeAspect="1" noChangeArrowheads="1"/>
          </p:cNvPicPr>
          <p:nvPr/>
        </p:nvPicPr>
        <p:blipFill>
          <a:blip r:embed="rId19" cstate="print"/>
          <a:srcRect/>
          <a:stretch>
            <a:fillRect/>
          </a:stretch>
        </p:blipFill>
        <p:spPr bwMode="auto">
          <a:xfrm>
            <a:off x="228600" y="3962400"/>
            <a:ext cx="2743200" cy="2514600"/>
          </a:xfrm>
          <a:prstGeom prst="rect">
            <a:avLst/>
          </a:prstGeom>
          <a:noFill/>
        </p:spPr>
      </p:pic>
      <p:sp>
        <p:nvSpPr>
          <p:cNvPr id="6" name="TextBox 5"/>
          <p:cNvSpPr txBox="1"/>
          <p:nvPr/>
        </p:nvSpPr>
        <p:spPr>
          <a:xfrm>
            <a:off x="228600" y="6400800"/>
            <a:ext cx="3048000" cy="553998"/>
          </a:xfrm>
          <a:prstGeom prst="rect">
            <a:avLst/>
          </a:prstGeom>
          <a:noFill/>
        </p:spPr>
        <p:txBody>
          <a:bodyPr wrap="square" rtlCol="0">
            <a:spAutoFit/>
          </a:bodyPr>
          <a:lstStyle/>
          <a:p>
            <a:r>
              <a:rPr lang="en-US" sz="1000" b="1" dirty="0"/>
              <a:t>Vivekananda Temple on Vivekananda rock at </a:t>
            </a:r>
            <a:r>
              <a:rPr lang="en-US" sz="1000" b="1" dirty="0" err="1">
                <a:hlinkClick r:id="rId20" action="ppaction://hlinkfile" tooltip="Kanyakumari (town)"/>
              </a:rPr>
              <a:t>Kanyakumari</a:t>
            </a:r>
            <a:r>
              <a:rPr lang="en-US" sz="1000" b="1" dirty="0"/>
              <a:t>, India</a:t>
            </a:r>
          </a:p>
          <a:p>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Swami </a:t>
            </a:r>
            <a:r>
              <a:rPr lang="en-US" dirty="0" err="1">
                <a:solidFill>
                  <a:srgbClr val="C00000"/>
                </a:solidFill>
              </a:rPr>
              <a:t>Vivekananda’s</a:t>
            </a:r>
            <a:r>
              <a:rPr lang="en-US" dirty="0">
                <a:solidFill>
                  <a:srgbClr val="C00000"/>
                </a:solidFill>
              </a:rPr>
              <a:t> Teachings</a:t>
            </a:r>
            <a:endParaRPr lang="en-US" dirty="0"/>
          </a:p>
        </p:txBody>
      </p:sp>
      <p:sp>
        <p:nvSpPr>
          <p:cNvPr id="3" name="Content Placeholder 2"/>
          <p:cNvSpPr>
            <a:spLocks noGrp="1"/>
          </p:cNvSpPr>
          <p:nvPr>
            <p:ph sz="quarter" idx="1"/>
          </p:nvPr>
        </p:nvSpPr>
        <p:spPr/>
        <p:txBody>
          <a:bodyPr>
            <a:normAutofit fontScale="55000" lnSpcReduction="20000"/>
          </a:bodyPr>
          <a:lstStyle/>
          <a:p>
            <a:r>
              <a:rPr lang="en-US" dirty="0"/>
              <a:t>Swami Vivekananda believed that the </a:t>
            </a:r>
            <a:r>
              <a:rPr lang="en-US" b="1" dirty="0"/>
              <a:t>essence of Hinduism </a:t>
            </a:r>
            <a:r>
              <a:rPr lang="en-US" dirty="0"/>
              <a:t>was best expressed in the </a:t>
            </a:r>
            <a:r>
              <a:rPr lang="en-US" dirty="0">
                <a:hlinkClick r:id="rId2" action="ppaction://hlinkfile" tooltip="Vedanta"/>
              </a:rPr>
              <a:t>Vedanta</a:t>
            </a:r>
            <a:r>
              <a:rPr lang="en-US" dirty="0"/>
              <a:t> philosophy, based on the interpretation of </a:t>
            </a:r>
            <a:r>
              <a:rPr lang="en-US" dirty="0" err="1">
                <a:hlinkClick r:id="rId3" action="ppaction://hlinkfile" tooltip="Adi Shankara"/>
              </a:rPr>
              <a:t>Adi</a:t>
            </a:r>
            <a:r>
              <a:rPr lang="en-US" dirty="0">
                <a:hlinkClick r:id="rId3" action="ppaction://hlinkfile" tooltip="Adi Shankara"/>
              </a:rPr>
              <a:t> </a:t>
            </a:r>
            <a:r>
              <a:rPr lang="en-US" dirty="0" err="1">
                <a:hlinkClick r:id="rId3" action="ppaction://hlinkfile" tooltip="Adi Shankara"/>
              </a:rPr>
              <a:t>Shankara</a:t>
            </a:r>
            <a:r>
              <a:rPr lang="en-US" dirty="0"/>
              <a:t>. He summarized the Vedanta's teachings as follows:</a:t>
            </a:r>
          </a:p>
          <a:p>
            <a:r>
              <a:rPr lang="en-US" dirty="0"/>
              <a:t>Each soul is potentially divine</a:t>
            </a:r>
          </a:p>
          <a:p>
            <a:r>
              <a:rPr lang="en-US" dirty="0"/>
              <a:t>The goal is to manifest this Divinity within by controlling nature, external and internal</a:t>
            </a:r>
          </a:p>
          <a:p>
            <a:r>
              <a:rPr lang="en-US" b="1" dirty="0"/>
              <a:t>Do this either by work, or worship, or mental discipline, or philosophy—by one, or more, or all of these—and be free</a:t>
            </a:r>
          </a:p>
          <a:p>
            <a:r>
              <a:rPr lang="en-US" dirty="0"/>
              <a:t>This is the whole of religion. Doctrines, or dogmas, or rituals, or books, or temples, or forms, are but secondary details.</a:t>
            </a:r>
          </a:p>
          <a:p>
            <a:r>
              <a:rPr lang="en-US" b="1" dirty="0"/>
              <a:t>Vivekananda advised his followers to be holy, unselfish and have </a:t>
            </a:r>
            <a:r>
              <a:rPr lang="en-US" b="1" dirty="0" err="1">
                <a:hlinkClick r:id="rId4" action="ppaction://hlinkfile" tooltip="Śraddhā"/>
              </a:rPr>
              <a:t>shraddha</a:t>
            </a:r>
            <a:r>
              <a:rPr lang="en-US" b="1" dirty="0"/>
              <a:t> (faith). </a:t>
            </a:r>
          </a:p>
          <a:p>
            <a:r>
              <a:rPr lang="en-US" dirty="0"/>
              <a:t>Vivekananda advocated to test thoroughly before </a:t>
            </a:r>
            <a:r>
              <a:rPr lang="en-US" b="1" dirty="0"/>
              <a:t>making your decision of accepting or denying something:</a:t>
            </a:r>
          </a:p>
          <a:p>
            <a:pPr>
              <a:buNone/>
            </a:pPr>
            <a:r>
              <a:rPr lang="en-US" b="1" dirty="0"/>
              <a:t>       “</a:t>
            </a:r>
            <a:r>
              <a:rPr lang="en-US" dirty="0"/>
              <a:t> What little I know I will tell you. So far as I can reason it out I will do so, but as to what I do not know I will simply tell you what the books say. It is wrong to believe blindly. You must exercise your own reason and judgment; you must practice, and see whether these things happen or not. Just as you would take up any other science, exactly in the same manner you should take up this science for study. </a:t>
            </a:r>
            <a:r>
              <a:rPr lang="en-US" b="1" dirty="0"/>
              <a:t>”</a:t>
            </a:r>
            <a:r>
              <a:rPr lang="en-US" dirty="0"/>
              <a:t> </a:t>
            </a:r>
            <a:br>
              <a:rPr lang="en-US" dirty="0"/>
            </a:br>
            <a:r>
              <a:rPr lang="en-US" dirty="0"/>
              <a:t>In his paper read at the </a:t>
            </a:r>
            <a:r>
              <a:rPr lang="en-US" dirty="0">
                <a:hlinkClick r:id="rId5" action="ppaction://hlinkfile" tooltip="World Parliament of Religions"/>
              </a:rPr>
              <a:t>World Parliament of Religions</a:t>
            </a:r>
            <a:r>
              <a:rPr lang="en-US" dirty="0"/>
              <a:t>, Chicago (1893), Vivekananda also hinted about the final goal of physics.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err="1">
                <a:solidFill>
                  <a:srgbClr val="C00000"/>
                </a:solidFill>
              </a:rPr>
              <a:t>Goswami</a:t>
            </a:r>
            <a:r>
              <a:rPr lang="en-US" dirty="0">
                <a:solidFill>
                  <a:srgbClr val="C00000"/>
                </a:solidFill>
              </a:rPr>
              <a:t> </a:t>
            </a:r>
            <a:r>
              <a:rPr lang="en-US" dirty="0" err="1">
                <a:solidFill>
                  <a:srgbClr val="C00000"/>
                </a:solidFill>
              </a:rPr>
              <a:t>Tulsidas</a:t>
            </a:r>
            <a:endParaRPr lang="en-US" dirty="0">
              <a:solidFill>
                <a:srgbClr val="C00000"/>
              </a:solidFill>
            </a:endParaRPr>
          </a:p>
        </p:txBody>
      </p:sp>
      <p:pic>
        <p:nvPicPr>
          <p:cNvPr id="20482" name="Picture 2" descr="http://mdfazal.files.wordpress.com/2009/09/tulsidas_25145014_std.jpg"/>
          <p:cNvPicPr>
            <a:picLocks noChangeAspect="1" noChangeArrowheads="1"/>
          </p:cNvPicPr>
          <p:nvPr/>
        </p:nvPicPr>
        <p:blipFill>
          <a:blip r:embed="rId2" cstate="print"/>
          <a:srcRect/>
          <a:stretch>
            <a:fillRect/>
          </a:stretch>
        </p:blipFill>
        <p:spPr bwMode="auto">
          <a:xfrm>
            <a:off x="0" y="1447800"/>
            <a:ext cx="3619500" cy="3771900"/>
          </a:xfrm>
          <a:prstGeom prst="rect">
            <a:avLst/>
          </a:prstGeom>
          <a:noFill/>
        </p:spPr>
      </p:pic>
      <p:sp>
        <p:nvSpPr>
          <p:cNvPr id="6" name="TextBox 5"/>
          <p:cNvSpPr txBox="1"/>
          <p:nvPr/>
        </p:nvSpPr>
        <p:spPr>
          <a:xfrm>
            <a:off x="3810000" y="990600"/>
            <a:ext cx="5181600" cy="5970865"/>
          </a:xfrm>
          <a:prstGeom prst="rect">
            <a:avLst/>
          </a:prstGeom>
          <a:noFill/>
        </p:spPr>
        <p:txBody>
          <a:bodyPr wrap="square" rtlCol="0">
            <a:spAutoFit/>
          </a:bodyPr>
          <a:lstStyle/>
          <a:p>
            <a:pPr>
              <a:buFont typeface="Arial" pitchFamily="34" charset="0"/>
              <a:buChar char="•"/>
            </a:pPr>
            <a:r>
              <a:rPr lang="en-US" b="1" dirty="0"/>
              <a:t> </a:t>
            </a:r>
            <a:r>
              <a:rPr lang="en-US" b="1" dirty="0" err="1"/>
              <a:t>Tulsidas</a:t>
            </a:r>
            <a:r>
              <a:rPr lang="en-US" dirty="0"/>
              <a:t> (also </a:t>
            </a:r>
            <a:r>
              <a:rPr lang="en-US" b="1" dirty="0" err="1"/>
              <a:t>Tulasidas</a:t>
            </a:r>
            <a:r>
              <a:rPr lang="en-US" dirty="0"/>
              <a:t>, </a:t>
            </a:r>
            <a:r>
              <a:rPr lang="en-US" b="1" dirty="0" err="1"/>
              <a:t>Gosvāmī</a:t>
            </a:r>
            <a:r>
              <a:rPr lang="en-US" b="1" dirty="0"/>
              <a:t> </a:t>
            </a:r>
            <a:r>
              <a:rPr lang="en-US" b="1" dirty="0" err="1"/>
              <a:t>Tulsīdās</a:t>
            </a:r>
            <a:r>
              <a:rPr lang="en-US" dirty="0"/>
              <a:t>, </a:t>
            </a:r>
            <a:r>
              <a:rPr lang="en-US" b="1" dirty="0" err="1"/>
              <a:t>Tulasī</a:t>
            </a:r>
            <a:r>
              <a:rPr lang="en-US" b="1" dirty="0"/>
              <a:t> </a:t>
            </a:r>
            <a:r>
              <a:rPr lang="en-US" b="1" dirty="0" err="1"/>
              <a:t>Dāsa</a:t>
            </a:r>
            <a:r>
              <a:rPr lang="en-US" dirty="0"/>
              <a:t>) (1532 – 1623) </a:t>
            </a:r>
            <a:r>
              <a:rPr lang="en-US" dirty="0" err="1">
                <a:hlinkClick r:id="rId3" action="ppaction://hlinkfile" tooltip="Devanāgarī"/>
              </a:rPr>
              <a:t>Devanāgarī</a:t>
            </a:r>
            <a:r>
              <a:rPr lang="en-US" dirty="0"/>
              <a:t>: </a:t>
            </a:r>
            <a:r>
              <a:rPr lang="hi-IN" dirty="0"/>
              <a:t>तुलसीदास) </a:t>
            </a:r>
            <a:r>
              <a:rPr lang="en-US" dirty="0"/>
              <a:t>was a great </a:t>
            </a:r>
            <a:r>
              <a:rPr lang="en-US" dirty="0">
                <a:hlinkClick r:id="rId4" action="ppaction://hlinkfile" tooltip="Awadhi"/>
              </a:rPr>
              <a:t>Awadhi</a:t>
            </a:r>
            <a:r>
              <a:rPr lang="en-US" dirty="0"/>
              <a:t> </a:t>
            </a:r>
            <a:r>
              <a:rPr lang="en-US" dirty="0" err="1">
                <a:hlinkClick r:id="rId5" action="ppaction://hlinkfile" tooltip="Bhakti"/>
              </a:rPr>
              <a:t>bhakta</a:t>
            </a:r>
            <a:r>
              <a:rPr lang="en-US" dirty="0"/>
              <a:t> (devotee), philosopher, </a:t>
            </a:r>
            <a:r>
              <a:rPr lang="en-US" dirty="0">
                <a:hlinkClick r:id="rId6" action="ppaction://hlinkfile"/>
              </a:rPr>
              <a:t>composer</a:t>
            </a:r>
            <a:r>
              <a:rPr lang="en-US" dirty="0"/>
              <a:t>, and the author of </a:t>
            </a:r>
            <a:r>
              <a:rPr lang="en-US" i="1" dirty="0" err="1">
                <a:hlinkClick r:id="rId7" action="ppaction://hlinkfile" tooltip="Ramacharitamanasa"/>
              </a:rPr>
              <a:t>Ramcharitmanas</a:t>
            </a:r>
            <a:r>
              <a:rPr lang="en-US" dirty="0"/>
              <a:t>, an epic poem and scripture devoted to the </a:t>
            </a:r>
            <a:r>
              <a:rPr lang="en-US" dirty="0">
                <a:hlinkClick r:id="rId8" action="ppaction://hlinkfile" tooltip="Hinduism"/>
              </a:rPr>
              <a:t>Hindu</a:t>
            </a:r>
            <a:r>
              <a:rPr lang="en-US" dirty="0"/>
              <a:t> God </a:t>
            </a:r>
            <a:r>
              <a:rPr lang="en-US" dirty="0">
                <a:hlinkClick r:id="rId9" action="ppaction://hlinkfile"/>
              </a:rPr>
              <a:t>Rama</a:t>
            </a:r>
            <a:r>
              <a:rPr lang="en-US" dirty="0"/>
              <a:t>.</a:t>
            </a:r>
          </a:p>
          <a:p>
            <a:endParaRPr lang="en-US" dirty="0"/>
          </a:p>
          <a:p>
            <a:pPr>
              <a:buFont typeface="Arial" pitchFamily="34" charset="0"/>
              <a:buChar char="•"/>
            </a:pPr>
            <a:r>
              <a:rPr lang="en-US" i="1" dirty="0">
                <a:hlinkClick r:id="rId7" action="ppaction://hlinkfile" tooltip="Ramacharitamanasa"/>
              </a:rPr>
              <a:t> </a:t>
            </a:r>
            <a:r>
              <a:rPr lang="en-US" i="1" dirty="0" err="1">
                <a:hlinkClick r:id="rId7" action="ppaction://hlinkfile" tooltip="Ramacharitamanasa"/>
              </a:rPr>
              <a:t>Ramacharitamanasa</a:t>
            </a:r>
            <a:r>
              <a:rPr lang="en-US" dirty="0"/>
              <a:t>, an epic devoted to </a:t>
            </a:r>
            <a:r>
              <a:rPr lang="en-US" dirty="0">
                <a:hlinkClick r:id="rId9" action="ppaction://hlinkfile"/>
              </a:rPr>
              <a:t>Rama</a:t>
            </a:r>
            <a:r>
              <a:rPr lang="en-US" dirty="0"/>
              <a:t>, was the </a:t>
            </a:r>
            <a:r>
              <a:rPr lang="en-US" dirty="0">
                <a:hlinkClick r:id="rId4" action="ppaction://hlinkfile" tooltip="Awadhi"/>
              </a:rPr>
              <a:t>Awadhi</a:t>
            </a:r>
            <a:r>
              <a:rPr lang="en-US" dirty="0"/>
              <a:t> version of </a:t>
            </a:r>
            <a:r>
              <a:rPr lang="en-US" dirty="0">
                <a:hlinkClick r:id="rId10" action="ppaction://hlinkfile"/>
              </a:rPr>
              <a:t>Ramayana</a:t>
            </a:r>
            <a:r>
              <a:rPr lang="en-US" dirty="0"/>
              <a:t> of </a:t>
            </a:r>
            <a:r>
              <a:rPr lang="en-US" dirty="0" err="1">
                <a:hlinkClick r:id="rId11" action="ppaction://hlinkfile"/>
              </a:rPr>
              <a:t>Valmiki</a:t>
            </a:r>
            <a:r>
              <a:rPr lang="en-US" dirty="0"/>
              <a:t>. Like many translations of the original Sanskrit Ramayana, it is read and worshipped with great reverence in many Hindu homes in India. It is an inspiring book that contains couplets in verse form called </a:t>
            </a:r>
            <a:r>
              <a:rPr lang="en-US" i="1" dirty="0" err="1">
                <a:hlinkClick r:id="rId12" action="ppaction://hlinkfile" tooltip="Chaupai (poetry)"/>
              </a:rPr>
              <a:t>chaupai</a:t>
            </a:r>
            <a:r>
              <a:rPr lang="en-US" dirty="0"/>
              <a:t>. </a:t>
            </a:r>
          </a:p>
          <a:p>
            <a:pPr>
              <a:buFont typeface="Arial" pitchFamily="34" charset="0"/>
              <a:buChar char="•"/>
            </a:pPr>
            <a:endParaRPr lang="en-US" dirty="0"/>
          </a:p>
          <a:p>
            <a:pPr>
              <a:buFont typeface="Arial" pitchFamily="34" charset="0"/>
              <a:buChar char="•"/>
            </a:pPr>
            <a:r>
              <a:rPr lang="en-US" dirty="0"/>
              <a:t>  </a:t>
            </a:r>
            <a:r>
              <a:rPr lang="en-US" b="1" dirty="0"/>
              <a:t>He also wrote Hanuman </a:t>
            </a:r>
            <a:r>
              <a:rPr lang="en-US" b="1" dirty="0" err="1"/>
              <a:t>Chalisa</a:t>
            </a:r>
            <a:endParaRPr lang="en-US" b="1" dirty="0"/>
          </a:p>
          <a:p>
            <a:pPr>
              <a:buFont typeface="Arial" pitchFamily="34" charset="0"/>
              <a:buChar char="•"/>
            </a:pPr>
            <a:endParaRPr lang="en-US" dirty="0"/>
          </a:p>
          <a:p>
            <a:pPr>
              <a:buFont typeface="Arial" pitchFamily="34" charset="0"/>
              <a:buChar char="•"/>
            </a:pPr>
            <a:r>
              <a:rPr lang="en-US" b="1" dirty="0"/>
              <a:t> </a:t>
            </a:r>
            <a:r>
              <a:rPr lang="en-US" sz="2000" b="1" dirty="0"/>
              <a:t>The most famous </a:t>
            </a:r>
            <a:r>
              <a:rPr lang="en-US" sz="2000" b="1" dirty="0" err="1"/>
              <a:t>Bhajan</a:t>
            </a:r>
            <a:r>
              <a:rPr lang="en-US" sz="2000" b="1" dirty="0"/>
              <a:t> of </a:t>
            </a:r>
            <a:r>
              <a:rPr lang="en-US" sz="2000" b="1" dirty="0" err="1"/>
              <a:t>Tulsidasa</a:t>
            </a:r>
            <a:r>
              <a:rPr lang="en-US" sz="2000" b="1" dirty="0"/>
              <a:t>: Shree </a:t>
            </a:r>
            <a:r>
              <a:rPr lang="en-US" sz="2000" b="1" dirty="0" err="1"/>
              <a:t>Ramachandra</a:t>
            </a:r>
            <a:r>
              <a:rPr lang="en-US" sz="2000" b="1" dirty="0"/>
              <a:t> </a:t>
            </a:r>
            <a:r>
              <a:rPr lang="en-US" sz="2000" b="1" dirty="0" err="1"/>
              <a:t>Kripalu</a:t>
            </a:r>
            <a:r>
              <a:rPr lang="en-US" sz="2000" b="1" dirty="0"/>
              <a:t> </a:t>
            </a:r>
            <a:r>
              <a:rPr lang="en-US" sz="2000" b="1" dirty="0" err="1"/>
              <a:t>Bhajaman</a:t>
            </a:r>
            <a:endParaRPr lang="en-US" sz="2000" dirty="0"/>
          </a:p>
          <a:p>
            <a:endParaRPr lang="en-US" dirty="0"/>
          </a:p>
          <a:p>
            <a:r>
              <a:rPr lang="en-US"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solidFill>
                  <a:srgbClr val="C00000"/>
                </a:solidFill>
              </a:rPr>
              <a:t>Raghupathi</a:t>
            </a:r>
            <a:r>
              <a:rPr lang="en-US" dirty="0">
                <a:solidFill>
                  <a:srgbClr val="C00000"/>
                </a:solidFill>
              </a:rPr>
              <a:t> </a:t>
            </a:r>
            <a:r>
              <a:rPr lang="en-US" dirty="0" err="1">
                <a:solidFill>
                  <a:srgbClr val="C00000"/>
                </a:solidFill>
              </a:rPr>
              <a:t>Raghav</a:t>
            </a:r>
            <a:r>
              <a:rPr lang="en-US" dirty="0">
                <a:solidFill>
                  <a:srgbClr val="C00000"/>
                </a:solidFill>
              </a:rPr>
              <a:t> </a:t>
            </a:r>
            <a:r>
              <a:rPr lang="en-US" dirty="0" err="1">
                <a:solidFill>
                  <a:srgbClr val="C00000"/>
                </a:solidFill>
              </a:rPr>
              <a:t>RaajaRam</a:t>
            </a:r>
            <a:br>
              <a:rPr lang="en-US" dirty="0">
                <a:solidFill>
                  <a:srgbClr val="C00000"/>
                </a:solidFill>
              </a:rPr>
            </a:br>
            <a:r>
              <a:rPr lang="en-US" sz="2200" dirty="0"/>
              <a:t>(A </a:t>
            </a:r>
            <a:r>
              <a:rPr lang="en-US" sz="2700" dirty="0"/>
              <a:t>favorite </a:t>
            </a:r>
            <a:r>
              <a:rPr lang="en-US" sz="2700" dirty="0" err="1"/>
              <a:t>Bhajan</a:t>
            </a:r>
            <a:r>
              <a:rPr lang="en-US" sz="2700" dirty="0"/>
              <a:t> of Mahatma Gandhi)</a:t>
            </a:r>
          </a:p>
        </p:txBody>
      </p:sp>
      <p:sp>
        <p:nvSpPr>
          <p:cNvPr id="3" name="Content Placeholder 2"/>
          <p:cNvSpPr>
            <a:spLocks noGrp="1"/>
          </p:cNvSpPr>
          <p:nvPr>
            <p:ph sz="quarter" idx="1"/>
          </p:nvPr>
        </p:nvSpPr>
        <p:spPr/>
        <p:txBody>
          <a:bodyPr/>
          <a:lstStyle/>
          <a:p>
            <a:r>
              <a:rPr lang="en-US" dirty="0" err="1"/>
              <a:t>raghupati</a:t>
            </a:r>
            <a:r>
              <a:rPr lang="en-US" dirty="0"/>
              <a:t> </a:t>
            </a:r>
            <a:r>
              <a:rPr lang="en-US" dirty="0" err="1"/>
              <a:t>raaghav</a:t>
            </a:r>
            <a:r>
              <a:rPr lang="en-US" dirty="0"/>
              <a:t> </a:t>
            </a:r>
            <a:r>
              <a:rPr lang="en-US" dirty="0" err="1"/>
              <a:t>raajaaraam</a:t>
            </a:r>
            <a:r>
              <a:rPr lang="en-US" dirty="0"/>
              <a:t>, </a:t>
            </a:r>
          </a:p>
          <a:p>
            <a:r>
              <a:rPr lang="en-US" dirty="0" err="1"/>
              <a:t>patit</a:t>
            </a:r>
            <a:r>
              <a:rPr lang="en-US" dirty="0"/>
              <a:t> </a:t>
            </a:r>
            <a:r>
              <a:rPr lang="en-US" dirty="0" err="1"/>
              <a:t>paavan</a:t>
            </a:r>
            <a:r>
              <a:rPr lang="en-US" dirty="0"/>
              <a:t> </a:t>
            </a:r>
            <a:r>
              <a:rPr lang="en-US" dirty="0" err="1"/>
              <a:t>sitaram</a:t>
            </a:r>
            <a:r>
              <a:rPr lang="en-US" dirty="0"/>
              <a:t> </a:t>
            </a:r>
          </a:p>
          <a:p>
            <a:r>
              <a:rPr lang="en-US" dirty="0" err="1"/>
              <a:t>siitaaraam</a:t>
            </a:r>
            <a:r>
              <a:rPr lang="en-US" dirty="0"/>
              <a:t> </a:t>
            </a:r>
            <a:r>
              <a:rPr lang="en-US" dirty="0" err="1"/>
              <a:t>sitaram</a:t>
            </a:r>
            <a:r>
              <a:rPr lang="en-US" dirty="0"/>
              <a:t>, </a:t>
            </a:r>
          </a:p>
          <a:p>
            <a:r>
              <a:rPr lang="en-US" dirty="0" err="1"/>
              <a:t>bhaj</a:t>
            </a:r>
            <a:r>
              <a:rPr lang="en-US" dirty="0"/>
              <a:t> </a:t>
            </a:r>
            <a:r>
              <a:rPr lang="en-US" dirty="0" err="1"/>
              <a:t>pyaare</a:t>
            </a:r>
            <a:r>
              <a:rPr lang="en-US" dirty="0"/>
              <a:t> </a:t>
            </a:r>
            <a:r>
              <a:rPr lang="en-US" dirty="0" err="1"/>
              <a:t>tu</a:t>
            </a:r>
            <a:r>
              <a:rPr lang="en-US" dirty="0"/>
              <a:t> </a:t>
            </a:r>
            <a:r>
              <a:rPr lang="en-US" dirty="0" err="1"/>
              <a:t>sitaram</a:t>
            </a:r>
            <a:r>
              <a:rPr lang="en-US" dirty="0"/>
              <a:t> </a:t>
            </a:r>
          </a:p>
          <a:p>
            <a:r>
              <a:rPr lang="en-US" dirty="0" err="1"/>
              <a:t>iishvar</a:t>
            </a:r>
            <a:r>
              <a:rPr lang="en-US" dirty="0"/>
              <a:t> Allah </a:t>
            </a:r>
            <a:r>
              <a:rPr lang="en-US" dirty="0" err="1"/>
              <a:t>tero</a:t>
            </a:r>
            <a:r>
              <a:rPr lang="en-US" dirty="0"/>
              <a:t> </a:t>
            </a:r>
            <a:r>
              <a:rPr lang="en-US" dirty="0" err="1"/>
              <a:t>naam</a:t>
            </a:r>
            <a:r>
              <a:rPr lang="en-US" dirty="0"/>
              <a:t>, </a:t>
            </a:r>
          </a:p>
          <a:p>
            <a:r>
              <a:rPr lang="en-US" dirty="0" err="1"/>
              <a:t>sab</a:t>
            </a:r>
            <a:r>
              <a:rPr lang="en-US" dirty="0"/>
              <a:t> </a:t>
            </a:r>
            <a:r>
              <a:rPr lang="en-US" dirty="0" err="1"/>
              <a:t>ko</a:t>
            </a:r>
            <a:r>
              <a:rPr lang="en-US" dirty="0"/>
              <a:t> </a:t>
            </a:r>
            <a:r>
              <a:rPr lang="en-US" dirty="0" err="1"/>
              <a:t>sanmati</a:t>
            </a:r>
            <a:r>
              <a:rPr lang="en-US" dirty="0"/>
              <a:t> de </a:t>
            </a:r>
            <a:r>
              <a:rPr lang="en-US" dirty="0" err="1"/>
              <a:t>bhagavaan</a:t>
            </a:r>
            <a:r>
              <a:rPr lang="en-US"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563562"/>
          </a:xfrm>
        </p:spPr>
        <p:txBody>
          <a:bodyPr>
            <a:normAutofit fontScale="90000"/>
          </a:bodyPr>
          <a:lstStyle/>
          <a:p>
            <a:r>
              <a:rPr lang="en-US" dirty="0" err="1">
                <a:solidFill>
                  <a:srgbClr val="C00000"/>
                </a:solidFill>
              </a:rPr>
              <a:t>Vaishnav</a:t>
            </a:r>
            <a:r>
              <a:rPr lang="en-US" dirty="0">
                <a:solidFill>
                  <a:srgbClr val="C00000"/>
                </a:solidFill>
              </a:rPr>
              <a:t> Jan To</a:t>
            </a:r>
          </a:p>
        </p:txBody>
      </p:sp>
      <p:sp>
        <p:nvSpPr>
          <p:cNvPr id="3" name="Content Placeholder 2"/>
          <p:cNvSpPr>
            <a:spLocks noGrp="1"/>
          </p:cNvSpPr>
          <p:nvPr>
            <p:ph sz="quarter" idx="1"/>
          </p:nvPr>
        </p:nvSpPr>
        <p:spPr>
          <a:xfrm>
            <a:off x="0" y="1219200"/>
            <a:ext cx="8686800" cy="4906963"/>
          </a:xfrm>
        </p:spPr>
        <p:txBody>
          <a:bodyPr>
            <a:normAutofit fontScale="25000" lnSpcReduction="20000"/>
          </a:bodyPr>
          <a:lstStyle/>
          <a:p>
            <a:r>
              <a:rPr lang="en-US" sz="4800" b="1" dirty="0" err="1"/>
              <a:t>Vaishnav</a:t>
            </a:r>
            <a:r>
              <a:rPr lang="en-US" sz="4800" b="1" dirty="0"/>
              <a:t> </a:t>
            </a:r>
            <a:r>
              <a:rPr lang="en-US" sz="4800" b="1" dirty="0" err="1"/>
              <a:t>jan</a:t>
            </a:r>
            <a:r>
              <a:rPr lang="en-US" sz="4800" b="1" dirty="0"/>
              <a:t> to</a:t>
            </a:r>
            <a:r>
              <a:rPr lang="en-US" sz="4800" dirty="0"/>
              <a:t> is a </a:t>
            </a:r>
            <a:r>
              <a:rPr lang="en-US" sz="4800" dirty="0">
                <a:hlinkClick r:id="rId2" action="ppaction://hlinkfile"/>
              </a:rPr>
              <a:t>Hindu</a:t>
            </a:r>
            <a:r>
              <a:rPr lang="en-US" sz="4800" dirty="0"/>
              <a:t> hymn in </a:t>
            </a:r>
            <a:r>
              <a:rPr lang="en-US" sz="4800" dirty="0">
                <a:hlinkClick r:id="rId3" action="ppaction://hlinkfile" tooltip="Gujarati language"/>
              </a:rPr>
              <a:t>Gujarati</a:t>
            </a:r>
            <a:r>
              <a:rPr lang="en-US" sz="4800" dirty="0"/>
              <a:t> which was composed by the 15th century poet-saint </a:t>
            </a:r>
            <a:r>
              <a:rPr lang="en-US" sz="4800" dirty="0" err="1">
                <a:hlinkClick r:id="rId4" action="ppaction://hlinkfile"/>
              </a:rPr>
              <a:t>Narsinh</a:t>
            </a:r>
            <a:r>
              <a:rPr lang="en-US" sz="4800" dirty="0">
                <a:hlinkClick r:id="rId4" action="ppaction://hlinkfile"/>
              </a:rPr>
              <a:t> Mehta</a:t>
            </a:r>
            <a:r>
              <a:rPr lang="en-US" sz="4800" dirty="0"/>
              <a:t>. It was a favorite hymn of </a:t>
            </a:r>
            <a:r>
              <a:rPr lang="en-US" sz="4800" dirty="0">
                <a:hlinkClick r:id="rId5" action="ppaction://hlinkfile" tooltip="Mahatma Gandhi"/>
              </a:rPr>
              <a:t>Mahatma Gandhi</a:t>
            </a:r>
            <a:r>
              <a:rPr lang="en-US" sz="4800" dirty="0"/>
              <a:t>.</a:t>
            </a:r>
            <a:endParaRPr lang="gu-IN" sz="4000" dirty="0">
              <a:latin typeface="+mj-lt"/>
            </a:endParaRPr>
          </a:p>
          <a:p>
            <a:r>
              <a:rPr lang="en-US" sz="4000" i="1" dirty="0" err="1">
                <a:latin typeface="+mj-lt"/>
              </a:rPr>
              <a:t>WaishNawa</a:t>
            </a:r>
            <a:r>
              <a:rPr lang="en-US" sz="4000" i="1" dirty="0">
                <a:latin typeface="+mj-lt"/>
              </a:rPr>
              <a:t> </a:t>
            </a:r>
            <a:r>
              <a:rPr lang="en-US" sz="4000" i="1" dirty="0" err="1">
                <a:latin typeface="+mj-lt"/>
              </a:rPr>
              <a:t>jan</a:t>
            </a:r>
            <a:r>
              <a:rPr lang="en-US" sz="4000" i="1" dirty="0">
                <a:latin typeface="+mj-lt"/>
              </a:rPr>
              <a:t> to </a:t>
            </a:r>
            <a:r>
              <a:rPr lang="en-US" sz="4000" i="1" dirty="0" err="1">
                <a:latin typeface="+mj-lt"/>
              </a:rPr>
              <a:t>tene</a:t>
            </a:r>
            <a:r>
              <a:rPr lang="en-US" sz="4000" i="1" dirty="0">
                <a:latin typeface="+mj-lt"/>
              </a:rPr>
              <a:t> </a:t>
            </a:r>
            <a:r>
              <a:rPr lang="en-US" sz="4000" i="1" dirty="0" err="1">
                <a:latin typeface="+mj-lt"/>
              </a:rPr>
              <a:t>kahiye</a:t>
            </a:r>
            <a:r>
              <a:rPr lang="en-US" sz="4000" i="1" dirty="0">
                <a:latin typeface="+mj-lt"/>
              </a:rPr>
              <a:t>, je peed </a:t>
            </a:r>
            <a:r>
              <a:rPr lang="en-US" sz="4000" i="1" dirty="0" err="1">
                <a:latin typeface="+mj-lt"/>
              </a:rPr>
              <a:t>paraayee</a:t>
            </a:r>
            <a:r>
              <a:rPr lang="en-US" sz="4000" i="1" dirty="0">
                <a:latin typeface="+mj-lt"/>
              </a:rPr>
              <a:t> </a:t>
            </a:r>
            <a:r>
              <a:rPr lang="en-US" sz="4000" i="1" dirty="0" err="1">
                <a:latin typeface="+mj-lt"/>
              </a:rPr>
              <a:t>jaNe</a:t>
            </a:r>
            <a:r>
              <a:rPr lang="en-US" sz="4000" i="1" dirty="0">
                <a:latin typeface="+mj-lt"/>
              </a:rPr>
              <a:t> re</a:t>
            </a:r>
            <a:endParaRPr lang="en-US" sz="4000" dirty="0">
              <a:latin typeface="+mj-lt"/>
            </a:endParaRPr>
          </a:p>
          <a:p>
            <a:r>
              <a:rPr lang="en-US" sz="4000" dirty="0">
                <a:latin typeface="+mj-lt"/>
              </a:rPr>
              <a:t>He is the true </a:t>
            </a:r>
            <a:r>
              <a:rPr lang="en-US" sz="4000" dirty="0" err="1">
                <a:latin typeface="+mj-lt"/>
              </a:rPr>
              <a:t>Vaishnava</a:t>
            </a:r>
            <a:r>
              <a:rPr lang="en-US" sz="4000" dirty="0">
                <a:latin typeface="+mj-lt"/>
              </a:rPr>
              <a:t> who knows and feels another's woes as his own.</a:t>
            </a:r>
            <a:br>
              <a:rPr lang="en-US" sz="4000" dirty="0">
                <a:latin typeface="+mj-lt"/>
              </a:rPr>
            </a:br>
            <a:endParaRPr lang="gu-IN" sz="4000" dirty="0">
              <a:latin typeface="+mj-lt"/>
            </a:endParaRPr>
          </a:p>
          <a:p>
            <a:r>
              <a:rPr lang="en-US" sz="4000" i="1" dirty="0">
                <a:latin typeface="+mj-lt"/>
              </a:rPr>
              <a:t>Par </a:t>
            </a:r>
            <a:r>
              <a:rPr lang="en-US" sz="4000" i="1" dirty="0" err="1">
                <a:latin typeface="+mj-lt"/>
              </a:rPr>
              <a:t>dukkhe</a:t>
            </a:r>
            <a:r>
              <a:rPr lang="en-US" sz="4000" i="1" dirty="0">
                <a:latin typeface="+mj-lt"/>
              </a:rPr>
              <a:t> </a:t>
            </a:r>
            <a:r>
              <a:rPr lang="en-US" sz="4000" i="1" dirty="0" err="1">
                <a:latin typeface="+mj-lt"/>
              </a:rPr>
              <a:t>upkar</a:t>
            </a:r>
            <a:r>
              <a:rPr lang="en-US" sz="4000" i="1" dirty="0">
                <a:latin typeface="+mj-lt"/>
              </a:rPr>
              <a:t> </a:t>
            </a:r>
            <a:r>
              <a:rPr lang="en-US" sz="4000" i="1" dirty="0" err="1">
                <a:latin typeface="+mj-lt"/>
              </a:rPr>
              <a:t>kare</a:t>
            </a:r>
            <a:r>
              <a:rPr lang="en-US" sz="4000" i="1" dirty="0">
                <a:latin typeface="+mj-lt"/>
              </a:rPr>
              <a:t> </a:t>
            </a:r>
            <a:r>
              <a:rPr lang="en-US" sz="4000" i="1" dirty="0" err="1">
                <a:latin typeface="+mj-lt"/>
              </a:rPr>
              <a:t>toye</a:t>
            </a:r>
            <a:r>
              <a:rPr lang="en-US" sz="4000" i="1" dirty="0">
                <a:latin typeface="+mj-lt"/>
              </a:rPr>
              <a:t>, man </a:t>
            </a:r>
            <a:r>
              <a:rPr lang="en-US" sz="4000" i="1" dirty="0" err="1">
                <a:latin typeface="+mj-lt"/>
              </a:rPr>
              <a:t>abhiman</a:t>
            </a:r>
            <a:r>
              <a:rPr lang="en-US" sz="4000" i="1" dirty="0">
                <a:latin typeface="+mj-lt"/>
              </a:rPr>
              <a:t> </a:t>
            </a:r>
            <a:r>
              <a:rPr lang="en-US" sz="4000" i="1" dirty="0" err="1">
                <a:latin typeface="+mj-lt"/>
              </a:rPr>
              <a:t>na</a:t>
            </a:r>
            <a:r>
              <a:rPr lang="en-US" sz="4000" i="1" dirty="0">
                <a:latin typeface="+mj-lt"/>
              </a:rPr>
              <a:t> </a:t>
            </a:r>
            <a:r>
              <a:rPr lang="en-US" sz="4000" i="1" dirty="0" err="1">
                <a:latin typeface="+mj-lt"/>
              </a:rPr>
              <a:t>aaNe</a:t>
            </a:r>
            <a:r>
              <a:rPr lang="en-US" sz="4000" i="1" dirty="0">
                <a:latin typeface="+mj-lt"/>
              </a:rPr>
              <a:t> re</a:t>
            </a:r>
            <a:endParaRPr lang="en-US" sz="4000" dirty="0">
              <a:latin typeface="+mj-lt"/>
            </a:endParaRPr>
          </a:p>
          <a:p>
            <a:r>
              <a:rPr lang="en-US" sz="4000" dirty="0">
                <a:latin typeface="+mj-lt"/>
              </a:rPr>
              <a:t>While he serves those who are suffering, he does not entertain pride in his mind about it.</a:t>
            </a:r>
          </a:p>
          <a:p>
            <a:br>
              <a:rPr lang="en-US" sz="4000" dirty="0">
                <a:latin typeface="+mj-lt"/>
              </a:rPr>
            </a:br>
            <a:r>
              <a:rPr lang="en-US" sz="4000" i="1" dirty="0" err="1">
                <a:latin typeface="+mj-lt"/>
              </a:rPr>
              <a:t>SakaL</a:t>
            </a:r>
            <a:r>
              <a:rPr lang="en-US" sz="4000" i="1" dirty="0">
                <a:latin typeface="+mj-lt"/>
              </a:rPr>
              <a:t> </a:t>
            </a:r>
            <a:r>
              <a:rPr lang="en-US" sz="4000" i="1" dirty="0" err="1">
                <a:latin typeface="+mj-lt"/>
              </a:rPr>
              <a:t>lok</a:t>
            </a:r>
            <a:r>
              <a:rPr lang="en-US" sz="4000" i="1" dirty="0">
                <a:latin typeface="+mj-lt"/>
              </a:rPr>
              <a:t> </a:t>
            </a:r>
            <a:r>
              <a:rPr lang="en-US" sz="4000" i="1" dirty="0" err="1">
                <a:latin typeface="+mj-lt"/>
              </a:rPr>
              <a:t>maan</a:t>
            </a:r>
            <a:r>
              <a:rPr lang="en-US" sz="4000" i="1" dirty="0">
                <a:latin typeface="+mj-lt"/>
              </a:rPr>
              <a:t> </a:t>
            </a:r>
            <a:r>
              <a:rPr lang="en-US" sz="4000" i="1" dirty="0" err="1">
                <a:latin typeface="+mj-lt"/>
              </a:rPr>
              <a:t>sahune</a:t>
            </a:r>
            <a:r>
              <a:rPr lang="en-US" sz="4000" i="1" dirty="0">
                <a:latin typeface="+mj-lt"/>
              </a:rPr>
              <a:t> </a:t>
            </a:r>
            <a:r>
              <a:rPr lang="en-US" sz="4000" i="1" dirty="0" err="1">
                <a:latin typeface="+mj-lt"/>
              </a:rPr>
              <a:t>vande</a:t>
            </a:r>
            <a:r>
              <a:rPr lang="en-US" sz="4000" i="1" dirty="0">
                <a:latin typeface="+mj-lt"/>
              </a:rPr>
              <a:t>, </a:t>
            </a:r>
            <a:r>
              <a:rPr lang="en-US" sz="4000" i="1" dirty="0" err="1">
                <a:latin typeface="+mj-lt"/>
              </a:rPr>
              <a:t>nindaa</a:t>
            </a:r>
            <a:r>
              <a:rPr lang="en-US" sz="4000" i="1" dirty="0">
                <a:latin typeface="+mj-lt"/>
              </a:rPr>
              <a:t> </a:t>
            </a:r>
            <a:r>
              <a:rPr lang="en-US" sz="4000" i="1" dirty="0" err="1">
                <a:latin typeface="+mj-lt"/>
              </a:rPr>
              <a:t>na</a:t>
            </a:r>
            <a:r>
              <a:rPr lang="en-US" sz="4000" i="1" dirty="0">
                <a:latin typeface="+mj-lt"/>
              </a:rPr>
              <a:t> </a:t>
            </a:r>
            <a:r>
              <a:rPr lang="en-US" sz="4000" i="1" dirty="0" err="1">
                <a:latin typeface="+mj-lt"/>
              </a:rPr>
              <a:t>kare</a:t>
            </a:r>
            <a:r>
              <a:rPr lang="en-US" sz="4000" i="1" dirty="0">
                <a:latin typeface="+mj-lt"/>
              </a:rPr>
              <a:t> </a:t>
            </a:r>
            <a:r>
              <a:rPr lang="en-US" sz="4000" i="1" dirty="0" err="1">
                <a:latin typeface="+mj-lt"/>
              </a:rPr>
              <a:t>keni</a:t>
            </a:r>
            <a:r>
              <a:rPr lang="en-US" sz="4000" i="1" dirty="0">
                <a:latin typeface="+mj-lt"/>
              </a:rPr>
              <a:t> re</a:t>
            </a:r>
            <a:endParaRPr lang="en-US" sz="4000" dirty="0">
              <a:latin typeface="+mj-lt"/>
            </a:endParaRPr>
          </a:p>
          <a:p>
            <a:r>
              <a:rPr lang="en-US" sz="4000" dirty="0">
                <a:latin typeface="+mj-lt"/>
              </a:rPr>
              <a:t>He respects everyone, and denounces nobody.</a:t>
            </a:r>
            <a:br>
              <a:rPr lang="en-US" sz="4000" dirty="0">
                <a:latin typeface="+mj-lt"/>
              </a:rPr>
            </a:br>
            <a:endParaRPr lang="gu-IN" sz="4000" dirty="0">
              <a:latin typeface="+mj-lt"/>
            </a:endParaRPr>
          </a:p>
          <a:p>
            <a:r>
              <a:rPr lang="en-US" sz="4000" i="1" dirty="0" err="1">
                <a:latin typeface="+mj-lt"/>
              </a:rPr>
              <a:t>Waach</a:t>
            </a:r>
            <a:r>
              <a:rPr lang="en-US" sz="4000" i="1" dirty="0">
                <a:latin typeface="+mj-lt"/>
              </a:rPr>
              <a:t>-</a:t>
            </a:r>
            <a:r>
              <a:rPr lang="en-US" sz="4000" i="1" dirty="0" err="1">
                <a:latin typeface="+mj-lt"/>
              </a:rPr>
              <a:t>kaachch</a:t>
            </a:r>
            <a:r>
              <a:rPr lang="en-US" sz="4000" i="1" dirty="0">
                <a:latin typeface="+mj-lt"/>
              </a:rPr>
              <a:t>-man </a:t>
            </a:r>
            <a:r>
              <a:rPr lang="en-US" sz="4000" i="1" dirty="0" err="1">
                <a:latin typeface="+mj-lt"/>
              </a:rPr>
              <a:t>nischal</a:t>
            </a:r>
            <a:r>
              <a:rPr lang="en-US" sz="4000" i="1" dirty="0">
                <a:latin typeface="+mj-lt"/>
              </a:rPr>
              <a:t> </a:t>
            </a:r>
            <a:r>
              <a:rPr lang="en-US" sz="4000" i="1" dirty="0" err="1">
                <a:latin typeface="+mj-lt"/>
              </a:rPr>
              <a:t>raakhe</a:t>
            </a:r>
            <a:r>
              <a:rPr lang="en-US" sz="4000" i="1" dirty="0">
                <a:latin typeface="+mj-lt"/>
              </a:rPr>
              <a:t>, </a:t>
            </a:r>
            <a:r>
              <a:rPr lang="en-US" sz="4000" i="1" dirty="0" err="1">
                <a:latin typeface="+mj-lt"/>
              </a:rPr>
              <a:t>dhan</a:t>
            </a:r>
            <a:r>
              <a:rPr lang="en-US" sz="4000" i="1" dirty="0">
                <a:latin typeface="+mj-lt"/>
              </a:rPr>
              <a:t> </a:t>
            </a:r>
            <a:r>
              <a:rPr lang="en-US" sz="4000" i="1" dirty="0" err="1">
                <a:latin typeface="+mj-lt"/>
              </a:rPr>
              <a:t>dhan</a:t>
            </a:r>
            <a:r>
              <a:rPr lang="en-US" sz="4000" i="1" dirty="0">
                <a:latin typeface="+mj-lt"/>
              </a:rPr>
              <a:t> </a:t>
            </a:r>
            <a:r>
              <a:rPr lang="en-US" sz="4000" i="1" dirty="0" err="1">
                <a:latin typeface="+mj-lt"/>
              </a:rPr>
              <a:t>janani</a:t>
            </a:r>
            <a:r>
              <a:rPr lang="en-US" sz="4000" i="1" dirty="0">
                <a:latin typeface="+mj-lt"/>
              </a:rPr>
              <a:t> </a:t>
            </a:r>
            <a:r>
              <a:rPr lang="en-US" sz="4000" i="1" dirty="0" err="1">
                <a:latin typeface="+mj-lt"/>
              </a:rPr>
              <a:t>teni</a:t>
            </a:r>
            <a:r>
              <a:rPr lang="en-US" sz="4000" i="1" dirty="0">
                <a:latin typeface="+mj-lt"/>
              </a:rPr>
              <a:t> re</a:t>
            </a:r>
            <a:endParaRPr lang="en-US" sz="4000" dirty="0">
              <a:latin typeface="+mj-lt"/>
            </a:endParaRPr>
          </a:p>
          <a:p>
            <a:r>
              <a:rPr lang="en-US" sz="4000" dirty="0">
                <a:latin typeface="+mj-lt"/>
              </a:rPr>
              <a:t>He keeps his speech, deeds, and thoughts pure; blessed is his mother.</a:t>
            </a:r>
            <a:br>
              <a:rPr lang="en-US" sz="4000" dirty="0">
                <a:latin typeface="+mj-lt"/>
              </a:rPr>
            </a:br>
            <a:endParaRPr lang="gu-IN" sz="4000" dirty="0">
              <a:latin typeface="+mj-lt"/>
            </a:endParaRPr>
          </a:p>
          <a:p>
            <a:r>
              <a:rPr lang="en-US" sz="4000" i="1" dirty="0">
                <a:latin typeface="+mj-lt"/>
              </a:rPr>
              <a:t>Sam-</a:t>
            </a:r>
            <a:r>
              <a:rPr lang="en-US" sz="4000" i="1" dirty="0" err="1">
                <a:latin typeface="+mj-lt"/>
              </a:rPr>
              <a:t>drushti</a:t>
            </a:r>
            <a:r>
              <a:rPr lang="en-US" sz="4000" i="1" dirty="0">
                <a:latin typeface="+mj-lt"/>
              </a:rPr>
              <a:t> ne </a:t>
            </a:r>
            <a:r>
              <a:rPr lang="en-US" sz="4000" i="1" dirty="0" err="1">
                <a:latin typeface="+mj-lt"/>
              </a:rPr>
              <a:t>trishNaa</a:t>
            </a:r>
            <a:r>
              <a:rPr lang="en-US" sz="4000" i="1" dirty="0">
                <a:latin typeface="+mj-lt"/>
              </a:rPr>
              <a:t> </a:t>
            </a:r>
            <a:r>
              <a:rPr lang="en-US" sz="4000" i="1" dirty="0" err="1">
                <a:latin typeface="+mj-lt"/>
              </a:rPr>
              <a:t>tyaagi</a:t>
            </a:r>
            <a:r>
              <a:rPr lang="en-US" sz="4000" i="1" dirty="0">
                <a:latin typeface="+mj-lt"/>
              </a:rPr>
              <a:t>, </a:t>
            </a:r>
            <a:r>
              <a:rPr lang="en-US" sz="4000" i="1" dirty="0" err="1">
                <a:latin typeface="+mj-lt"/>
              </a:rPr>
              <a:t>parastree</a:t>
            </a:r>
            <a:r>
              <a:rPr lang="en-US" sz="4000" i="1" dirty="0">
                <a:latin typeface="+mj-lt"/>
              </a:rPr>
              <a:t> </a:t>
            </a:r>
            <a:r>
              <a:rPr lang="en-US" sz="4000" i="1" dirty="0" err="1">
                <a:latin typeface="+mj-lt"/>
              </a:rPr>
              <a:t>jene</a:t>
            </a:r>
            <a:r>
              <a:rPr lang="en-US" sz="4000" i="1" dirty="0">
                <a:latin typeface="+mj-lt"/>
              </a:rPr>
              <a:t> </a:t>
            </a:r>
            <a:r>
              <a:rPr lang="en-US" sz="4000" i="1" dirty="0" err="1">
                <a:latin typeface="+mj-lt"/>
              </a:rPr>
              <a:t>maat</a:t>
            </a:r>
            <a:r>
              <a:rPr lang="en-US" sz="4000" i="1" dirty="0">
                <a:latin typeface="+mj-lt"/>
              </a:rPr>
              <a:t> re</a:t>
            </a:r>
            <a:endParaRPr lang="en-US" sz="4000" dirty="0">
              <a:latin typeface="+mj-lt"/>
            </a:endParaRPr>
          </a:p>
          <a:p>
            <a:r>
              <a:rPr lang="en-US" sz="4000" dirty="0">
                <a:latin typeface="+mj-lt"/>
              </a:rPr>
              <a:t>Viewing all equally, he rids himself of covetousness, and reveres every woman as though she were his mother.</a:t>
            </a:r>
          </a:p>
          <a:p>
            <a:endParaRPr lang="en-US" sz="4000" i="1" dirty="0">
              <a:latin typeface="+mj-lt"/>
            </a:endParaRPr>
          </a:p>
          <a:p>
            <a:r>
              <a:rPr lang="en-US" sz="4000" i="1" dirty="0" err="1">
                <a:latin typeface="+mj-lt"/>
              </a:rPr>
              <a:t>Jihwaa</a:t>
            </a:r>
            <a:r>
              <a:rPr lang="en-US" sz="4000" i="1" dirty="0">
                <a:latin typeface="+mj-lt"/>
              </a:rPr>
              <a:t> </a:t>
            </a:r>
            <a:r>
              <a:rPr lang="en-US" sz="4000" i="1" dirty="0" err="1">
                <a:latin typeface="+mj-lt"/>
              </a:rPr>
              <a:t>thake</a:t>
            </a:r>
            <a:r>
              <a:rPr lang="en-US" sz="4000" i="1" dirty="0">
                <a:latin typeface="+mj-lt"/>
              </a:rPr>
              <a:t>, </a:t>
            </a:r>
            <a:r>
              <a:rPr lang="en-US" sz="4000" i="1" dirty="0" err="1">
                <a:latin typeface="+mj-lt"/>
              </a:rPr>
              <a:t>asatya</a:t>
            </a:r>
            <a:r>
              <a:rPr lang="en-US" sz="4000" i="1" dirty="0">
                <a:latin typeface="+mj-lt"/>
              </a:rPr>
              <a:t> </a:t>
            </a:r>
            <a:r>
              <a:rPr lang="en-US" sz="4000" i="1" dirty="0" err="1">
                <a:latin typeface="+mj-lt"/>
              </a:rPr>
              <a:t>na</a:t>
            </a:r>
            <a:r>
              <a:rPr lang="en-US" sz="4000" i="1" dirty="0">
                <a:latin typeface="+mj-lt"/>
              </a:rPr>
              <a:t> bole, par-</a:t>
            </a:r>
            <a:r>
              <a:rPr lang="en-US" sz="4000" i="1" dirty="0" err="1">
                <a:latin typeface="+mj-lt"/>
              </a:rPr>
              <a:t>dhan</a:t>
            </a:r>
            <a:r>
              <a:rPr lang="en-US" sz="4000" i="1" dirty="0">
                <a:latin typeface="+mj-lt"/>
              </a:rPr>
              <a:t> </a:t>
            </a:r>
            <a:r>
              <a:rPr lang="en-US" sz="4000" i="1" dirty="0" err="1">
                <a:latin typeface="+mj-lt"/>
              </a:rPr>
              <a:t>nava</a:t>
            </a:r>
            <a:r>
              <a:rPr lang="en-US" sz="4000" i="1" dirty="0">
                <a:latin typeface="+mj-lt"/>
              </a:rPr>
              <a:t> </a:t>
            </a:r>
            <a:r>
              <a:rPr lang="en-US" sz="4000" i="1" dirty="0" err="1">
                <a:latin typeface="+mj-lt"/>
              </a:rPr>
              <a:t>jhaale</a:t>
            </a:r>
            <a:r>
              <a:rPr lang="en-US" sz="4000" i="1" dirty="0">
                <a:latin typeface="+mj-lt"/>
              </a:rPr>
              <a:t> </a:t>
            </a:r>
            <a:r>
              <a:rPr lang="en-US" sz="4000" i="1" dirty="0" err="1">
                <a:latin typeface="+mj-lt"/>
              </a:rPr>
              <a:t>haath</a:t>
            </a:r>
            <a:r>
              <a:rPr lang="en-US" sz="4000" i="1" dirty="0">
                <a:latin typeface="+mj-lt"/>
              </a:rPr>
              <a:t> re</a:t>
            </a:r>
            <a:endParaRPr lang="en-US" sz="4000" dirty="0">
              <a:latin typeface="+mj-lt"/>
            </a:endParaRPr>
          </a:p>
          <a:p>
            <a:r>
              <a:rPr lang="en-US" sz="4000" dirty="0">
                <a:latin typeface="+mj-lt"/>
              </a:rPr>
              <a:t>His tongue would fail him if he were to attempt to speak an untruth. He does not covet another person's wealth.</a:t>
            </a:r>
            <a:br>
              <a:rPr lang="en-US" sz="4000" dirty="0">
                <a:latin typeface="+mj-lt"/>
              </a:rPr>
            </a:br>
            <a:endParaRPr lang="en-US" sz="4000" dirty="0">
              <a:latin typeface="+mj-lt"/>
            </a:endParaRPr>
          </a:p>
          <a:p>
            <a:r>
              <a:rPr lang="en-US" sz="4000" i="1" dirty="0" err="1">
                <a:latin typeface="+mj-lt"/>
              </a:rPr>
              <a:t>Moh-maayaa</a:t>
            </a:r>
            <a:r>
              <a:rPr lang="en-US" sz="4000" i="1" dirty="0">
                <a:latin typeface="+mj-lt"/>
              </a:rPr>
              <a:t> </a:t>
            </a:r>
            <a:r>
              <a:rPr lang="en-US" sz="4000" i="1" dirty="0" err="1">
                <a:latin typeface="+mj-lt"/>
              </a:rPr>
              <a:t>wyaape</a:t>
            </a:r>
            <a:r>
              <a:rPr lang="en-US" sz="4000" i="1" dirty="0">
                <a:latin typeface="+mj-lt"/>
              </a:rPr>
              <a:t> </a:t>
            </a:r>
            <a:r>
              <a:rPr lang="en-US" sz="4000" i="1" dirty="0" err="1">
                <a:latin typeface="+mj-lt"/>
              </a:rPr>
              <a:t>nahin</a:t>
            </a:r>
            <a:r>
              <a:rPr lang="en-US" sz="4000" i="1" dirty="0">
                <a:latin typeface="+mj-lt"/>
              </a:rPr>
              <a:t> </a:t>
            </a:r>
            <a:r>
              <a:rPr lang="en-US" sz="4000" i="1" dirty="0" err="1">
                <a:latin typeface="+mj-lt"/>
              </a:rPr>
              <a:t>jene</a:t>
            </a:r>
            <a:r>
              <a:rPr lang="en-US" sz="4000" i="1" dirty="0">
                <a:latin typeface="+mj-lt"/>
              </a:rPr>
              <a:t>, </a:t>
            </a:r>
            <a:r>
              <a:rPr lang="en-US" sz="4000" i="1" dirty="0" err="1">
                <a:latin typeface="+mj-lt"/>
              </a:rPr>
              <a:t>draDh</a:t>
            </a:r>
            <a:r>
              <a:rPr lang="en-US" sz="4000" i="1" dirty="0">
                <a:latin typeface="+mj-lt"/>
              </a:rPr>
              <a:t> </a:t>
            </a:r>
            <a:r>
              <a:rPr lang="en-US" sz="4000" i="1" dirty="0" err="1">
                <a:latin typeface="+mj-lt"/>
              </a:rPr>
              <a:t>wairagya</a:t>
            </a:r>
            <a:r>
              <a:rPr lang="en-US" sz="4000" i="1" dirty="0">
                <a:latin typeface="+mj-lt"/>
              </a:rPr>
              <a:t> </a:t>
            </a:r>
            <a:r>
              <a:rPr lang="en-US" sz="4000" i="1" dirty="0" err="1">
                <a:latin typeface="+mj-lt"/>
              </a:rPr>
              <a:t>jena</a:t>
            </a:r>
            <a:r>
              <a:rPr lang="en-US" sz="4000" i="1" dirty="0">
                <a:latin typeface="+mj-lt"/>
              </a:rPr>
              <a:t> </a:t>
            </a:r>
            <a:r>
              <a:rPr lang="en-US" sz="4000" i="1" dirty="0" err="1">
                <a:latin typeface="+mj-lt"/>
              </a:rPr>
              <a:t>manmaa</a:t>
            </a:r>
            <a:r>
              <a:rPr lang="en-US" sz="4000" i="1" dirty="0">
                <a:latin typeface="+mj-lt"/>
              </a:rPr>
              <a:t> re</a:t>
            </a:r>
            <a:endParaRPr lang="en-US" sz="4000" dirty="0">
              <a:latin typeface="+mj-lt"/>
            </a:endParaRPr>
          </a:p>
          <a:p>
            <a:r>
              <a:rPr lang="en-US" sz="4000" dirty="0">
                <a:latin typeface="+mj-lt"/>
              </a:rPr>
              <a:t>Material attachments do not occupy his mind, it being deeply rooted in renunciation.</a:t>
            </a:r>
            <a:br>
              <a:rPr lang="en-US" sz="4000" dirty="0">
                <a:latin typeface="+mj-lt"/>
              </a:rPr>
            </a:br>
            <a:endParaRPr lang="gu-IN" sz="4000" dirty="0">
              <a:latin typeface="+mj-lt"/>
            </a:endParaRPr>
          </a:p>
          <a:p>
            <a:r>
              <a:rPr lang="en-US" sz="4000" i="1" dirty="0" err="1">
                <a:latin typeface="+mj-lt"/>
              </a:rPr>
              <a:t>Raam-naam</a:t>
            </a:r>
            <a:r>
              <a:rPr lang="en-US" sz="4000" i="1" dirty="0">
                <a:latin typeface="+mj-lt"/>
              </a:rPr>
              <a:t> </a:t>
            </a:r>
            <a:r>
              <a:rPr lang="en-US" sz="4000" i="1" dirty="0" err="1">
                <a:latin typeface="+mj-lt"/>
              </a:rPr>
              <a:t>shu</a:t>
            </a:r>
            <a:r>
              <a:rPr lang="en-US" sz="4000" i="1" dirty="0">
                <a:latin typeface="+mj-lt"/>
              </a:rPr>
              <a:t> </a:t>
            </a:r>
            <a:r>
              <a:rPr lang="en-US" sz="4000" i="1" dirty="0" err="1">
                <a:latin typeface="+mj-lt"/>
              </a:rPr>
              <a:t>taaLE</a:t>
            </a:r>
            <a:r>
              <a:rPr lang="en-US" sz="4000" i="1" dirty="0">
                <a:latin typeface="+mj-lt"/>
              </a:rPr>
              <a:t> </a:t>
            </a:r>
            <a:r>
              <a:rPr lang="en-US" sz="4000" i="1" dirty="0" err="1">
                <a:latin typeface="+mj-lt"/>
              </a:rPr>
              <a:t>laagi</a:t>
            </a:r>
            <a:r>
              <a:rPr lang="en-US" sz="4000" i="1" dirty="0">
                <a:latin typeface="+mj-lt"/>
              </a:rPr>
              <a:t>, </a:t>
            </a:r>
            <a:r>
              <a:rPr lang="en-US" sz="4000" i="1" dirty="0" err="1">
                <a:latin typeface="+mj-lt"/>
              </a:rPr>
              <a:t>sakaL</a:t>
            </a:r>
            <a:r>
              <a:rPr lang="en-US" sz="4000" i="1" dirty="0">
                <a:latin typeface="+mj-lt"/>
              </a:rPr>
              <a:t> </a:t>
            </a:r>
            <a:r>
              <a:rPr lang="en-US" sz="4000" i="1" dirty="0" err="1">
                <a:latin typeface="+mj-lt"/>
              </a:rPr>
              <a:t>teerath</a:t>
            </a:r>
            <a:r>
              <a:rPr lang="en-US" sz="4000" i="1" dirty="0">
                <a:latin typeface="+mj-lt"/>
              </a:rPr>
              <a:t> </a:t>
            </a:r>
            <a:r>
              <a:rPr lang="en-US" sz="4000" i="1" dirty="0" err="1">
                <a:latin typeface="+mj-lt"/>
              </a:rPr>
              <a:t>tena</a:t>
            </a:r>
            <a:r>
              <a:rPr lang="en-US" sz="4000" i="1" dirty="0">
                <a:latin typeface="+mj-lt"/>
              </a:rPr>
              <a:t> </a:t>
            </a:r>
            <a:r>
              <a:rPr lang="en-US" sz="4000" i="1" dirty="0" err="1">
                <a:latin typeface="+mj-lt"/>
              </a:rPr>
              <a:t>tanmaa</a:t>
            </a:r>
            <a:r>
              <a:rPr lang="en-US" sz="4000" i="1" dirty="0">
                <a:latin typeface="+mj-lt"/>
              </a:rPr>
              <a:t> re</a:t>
            </a:r>
            <a:endParaRPr lang="en-US" sz="4000" dirty="0">
              <a:latin typeface="+mj-lt"/>
            </a:endParaRPr>
          </a:p>
          <a:p>
            <a:r>
              <a:rPr lang="en-US" sz="4000" dirty="0">
                <a:latin typeface="+mj-lt"/>
              </a:rPr>
              <a:t>Every moment he is intent on reciting the name of Rama. All the holy places are ever present in his body.</a:t>
            </a:r>
            <a:br>
              <a:rPr lang="en-US" sz="4000" dirty="0">
                <a:latin typeface="+mj-lt"/>
              </a:rPr>
            </a:br>
            <a:endParaRPr lang="en-US" sz="4000" dirty="0">
              <a:latin typeface="+mj-lt"/>
            </a:endParaRPr>
          </a:p>
          <a:p>
            <a:r>
              <a:rPr lang="en-US" sz="4000" i="1" dirty="0" err="1">
                <a:latin typeface="+mj-lt"/>
              </a:rPr>
              <a:t>WaNa</a:t>
            </a:r>
            <a:r>
              <a:rPr lang="en-US" sz="4000" i="1" dirty="0">
                <a:latin typeface="+mj-lt"/>
              </a:rPr>
              <a:t> </a:t>
            </a:r>
            <a:r>
              <a:rPr lang="en-US" sz="4000" i="1" dirty="0" err="1">
                <a:latin typeface="+mj-lt"/>
              </a:rPr>
              <a:t>lobhi</a:t>
            </a:r>
            <a:r>
              <a:rPr lang="en-US" sz="4000" i="1" dirty="0">
                <a:latin typeface="+mj-lt"/>
              </a:rPr>
              <a:t> ne </a:t>
            </a:r>
            <a:r>
              <a:rPr lang="en-US" sz="4000" i="1" dirty="0" err="1">
                <a:latin typeface="+mj-lt"/>
              </a:rPr>
              <a:t>kapat</a:t>
            </a:r>
            <a:r>
              <a:rPr lang="en-US" sz="4000" i="1" dirty="0">
                <a:latin typeface="+mj-lt"/>
              </a:rPr>
              <a:t> </a:t>
            </a:r>
            <a:r>
              <a:rPr lang="en-US" sz="4000" i="1" dirty="0" err="1">
                <a:latin typeface="+mj-lt"/>
              </a:rPr>
              <a:t>rahit</a:t>
            </a:r>
            <a:r>
              <a:rPr lang="en-US" sz="4000" i="1" dirty="0">
                <a:latin typeface="+mj-lt"/>
              </a:rPr>
              <a:t> </a:t>
            </a:r>
            <a:r>
              <a:rPr lang="en-US" sz="4000" i="1" dirty="0" err="1">
                <a:latin typeface="+mj-lt"/>
              </a:rPr>
              <a:t>chhe</a:t>
            </a:r>
            <a:r>
              <a:rPr lang="en-US" sz="4000" i="1" dirty="0">
                <a:latin typeface="+mj-lt"/>
              </a:rPr>
              <a:t>, </a:t>
            </a:r>
            <a:r>
              <a:rPr lang="en-US" sz="4000" i="1" dirty="0" err="1">
                <a:latin typeface="+mj-lt"/>
              </a:rPr>
              <a:t>kaam</a:t>
            </a:r>
            <a:r>
              <a:rPr lang="en-US" sz="4000" i="1" dirty="0">
                <a:latin typeface="+mj-lt"/>
              </a:rPr>
              <a:t> </a:t>
            </a:r>
            <a:r>
              <a:rPr lang="en-US" sz="4000" i="1" dirty="0" err="1">
                <a:latin typeface="+mj-lt"/>
              </a:rPr>
              <a:t>krodh</a:t>
            </a:r>
            <a:r>
              <a:rPr lang="en-US" sz="4000" i="1" dirty="0">
                <a:latin typeface="+mj-lt"/>
              </a:rPr>
              <a:t> </a:t>
            </a:r>
            <a:r>
              <a:rPr lang="en-US" sz="4000" i="1" dirty="0" err="1">
                <a:latin typeface="+mj-lt"/>
              </a:rPr>
              <a:t>nivaarya</a:t>
            </a:r>
            <a:r>
              <a:rPr lang="en-US" sz="4000" i="1" dirty="0">
                <a:latin typeface="+mj-lt"/>
              </a:rPr>
              <a:t> re</a:t>
            </a:r>
            <a:endParaRPr lang="en-US" sz="4000" dirty="0">
              <a:latin typeface="+mj-lt"/>
            </a:endParaRPr>
          </a:p>
          <a:p>
            <a:r>
              <a:rPr lang="en-US" sz="4000" dirty="0">
                <a:latin typeface="+mj-lt"/>
              </a:rPr>
              <a:t>He has conquered greed, deceit, lust, and anger.</a:t>
            </a:r>
          </a:p>
          <a:p>
            <a:endParaRPr lang="gu-IN" sz="4000" dirty="0">
              <a:latin typeface="+mj-lt"/>
            </a:endParaRPr>
          </a:p>
          <a:p>
            <a:r>
              <a:rPr lang="en-US" sz="4000" i="1" dirty="0" err="1">
                <a:latin typeface="+mj-lt"/>
              </a:rPr>
              <a:t>BhaNe</a:t>
            </a:r>
            <a:r>
              <a:rPr lang="en-US" sz="4000" i="1" dirty="0">
                <a:latin typeface="+mj-lt"/>
              </a:rPr>
              <a:t> </a:t>
            </a:r>
            <a:r>
              <a:rPr lang="en-US" sz="4000" i="1" dirty="0" err="1">
                <a:latin typeface="+mj-lt"/>
              </a:rPr>
              <a:t>Narsaiyyo</a:t>
            </a:r>
            <a:r>
              <a:rPr lang="en-US" sz="4000" i="1" dirty="0">
                <a:latin typeface="+mj-lt"/>
              </a:rPr>
              <a:t> </a:t>
            </a:r>
            <a:r>
              <a:rPr lang="en-US" sz="4000" i="1" dirty="0" err="1">
                <a:latin typeface="+mj-lt"/>
              </a:rPr>
              <a:t>tenu</a:t>
            </a:r>
            <a:r>
              <a:rPr lang="en-US" sz="4000" i="1" dirty="0">
                <a:latin typeface="+mj-lt"/>
              </a:rPr>
              <a:t> </a:t>
            </a:r>
            <a:r>
              <a:rPr lang="en-US" sz="4000" i="1" dirty="0" err="1">
                <a:latin typeface="+mj-lt"/>
              </a:rPr>
              <a:t>darshan</a:t>
            </a:r>
            <a:r>
              <a:rPr lang="en-US" sz="4000" i="1" dirty="0">
                <a:latin typeface="+mj-lt"/>
              </a:rPr>
              <a:t> </a:t>
            </a:r>
            <a:r>
              <a:rPr lang="en-US" sz="4000" i="1" dirty="0" err="1">
                <a:latin typeface="+mj-lt"/>
              </a:rPr>
              <a:t>karata</a:t>
            </a:r>
            <a:r>
              <a:rPr lang="en-US" sz="4000" i="1" dirty="0">
                <a:latin typeface="+mj-lt"/>
              </a:rPr>
              <a:t>, </a:t>
            </a:r>
            <a:r>
              <a:rPr lang="en-US" sz="4000" i="1" dirty="0" err="1">
                <a:latin typeface="+mj-lt"/>
              </a:rPr>
              <a:t>kuL</a:t>
            </a:r>
            <a:r>
              <a:rPr lang="en-US" sz="4000" i="1" dirty="0">
                <a:latin typeface="+mj-lt"/>
              </a:rPr>
              <a:t> </a:t>
            </a:r>
            <a:r>
              <a:rPr lang="en-US" sz="4000" i="1" dirty="0" err="1">
                <a:latin typeface="+mj-lt"/>
              </a:rPr>
              <a:t>ekoter</a:t>
            </a:r>
            <a:r>
              <a:rPr lang="en-US" sz="4000" i="1" dirty="0">
                <a:latin typeface="+mj-lt"/>
              </a:rPr>
              <a:t> </a:t>
            </a:r>
            <a:r>
              <a:rPr lang="en-US" sz="4000" i="1" dirty="0" err="1">
                <a:latin typeface="+mj-lt"/>
              </a:rPr>
              <a:t>tarya</a:t>
            </a:r>
            <a:r>
              <a:rPr lang="en-US" sz="4000" i="1" dirty="0">
                <a:latin typeface="+mj-lt"/>
              </a:rPr>
              <a:t> re</a:t>
            </a:r>
            <a:endParaRPr lang="en-US" sz="4000" dirty="0">
              <a:latin typeface="+mj-lt"/>
            </a:endParaRPr>
          </a:p>
          <a:p>
            <a:r>
              <a:rPr lang="en-US" sz="4000" dirty="0">
                <a:latin typeface="+mj-lt"/>
              </a:rPr>
              <a:t>Says </a:t>
            </a:r>
            <a:r>
              <a:rPr lang="en-US" sz="4000" dirty="0" err="1">
                <a:latin typeface="+mj-lt"/>
              </a:rPr>
              <a:t>Narasi</a:t>
            </a:r>
            <a:r>
              <a:rPr lang="en-US" sz="4000" dirty="0">
                <a:latin typeface="+mj-lt"/>
              </a:rPr>
              <a:t>, the sight of such a </a:t>
            </a:r>
            <a:r>
              <a:rPr lang="en-US" sz="4000" dirty="0" err="1">
                <a:latin typeface="+mj-lt"/>
              </a:rPr>
              <a:t>Vaishnava</a:t>
            </a:r>
            <a:r>
              <a:rPr lang="en-US" sz="4000" dirty="0">
                <a:latin typeface="+mj-lt"/>
              </a:rPr>
              <a:t> saves a family through seventy-one generations.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Others</a:t>
            </a:r>
          </a:p>
        </p:txBody>
      </p:sp>
      <p:sp>
        <p:nvSpPr>
          <p:cNvPr id="3" name="Content Placeholder 2"/>
          <p:cNvSpPr>
            <a:spLocks noGrp="1"/>
          </p:cNvSpPr>
          <p:nvPr>
            <p:ph sz="quarter" idx="1"/>
          </p:nvPr>
        </p:nvSpPr>
        <p:spPr/>
        <p:txBody>
          <a:bodyPr/>
          <a:lstStyle/>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C00000"/>
                </a:solidFill>
              </a:rPr>
              <a:t>Tyagaraja</a:t>
            </a:r>
            <a:endParaRPr lang="en-US" dirty="0">
              <a:solidFill>
                <a:srgbClr val="C00000"/>
              </a:solidFill>
            </a:endParaRPr>
          </a:p>
        </p:txBody>
      </p:sp>
      <p:pic>
        <p:nvPicPr>
          <p:cNvPr id="1026" name="Picture 2" descr="http://upload.wikimedia.org/wikipedia/commons/thumb/c/c1/Tyagaraja.jpg/220px-Tyagaraja.jpg">
            <a:hlinkClick r:id="rId2"/>
          </p:cNvPr>
          <p:cNvPicPr>
            <a:picLocks noChangeAspect="1" noChangeArrowheads="1"/>
          </p:cNvPicPr>
          <p:nvPr/>
        </p:nvPicPr>
        <p:blipFill>
          <a:blip r:embed="rId3" cstate="print"/>
          <a:srcRect/>
          <a:stretch>
            <a:fillRect/>
          </a:stretch>
        </p:blipFill>
        <p:spPr bwMode="auto">
          <a:xfrm>
            <a:off x="609600" y="1828800"/>
            <a:ext cx="2095500" cy="2933701"/>
          </a:xfrm>
          <a:prstGeom prst="rect">
            <a:avLst/>
          </a:prstGeom>
          <a:noFill/>
        </p:spPr>
      </p:pic>
      <p:sp>
        <p:nvSpPr>
          <p:cNvPr id="5" name="Rectangle 4"/>
          <p:cNvSpPr/>
          <p:nvPr/>
        </p:nvSpPr>
        <p:spPr>
          <a:xfrm>
            <a:off x="3200400" y="1295400"/>
            <a:ext cx="5486400" cy="4801314"/>
          </a:xfrm>
          <a:prstGeom prst="rect">
            <a:avLst/>
          </a:prstGeom>
        </p:spPr>
        <p:txBody>
          <a:bodyPr wrap="square">
            <a:spAutoFit/>
          </a:bodyPr>
          <a:lstStyle/>
          <a:p>
            <a:pPr>
              <a:buFont typeface="Arial" pitchFamily="34" charset="0"/>
              <a:buChar char="•"/>
            </a:pPr>
            <a:r>
              <a:rPr lang="en-US" b="1" dirty="0"/>
              <a:t> </a:t>
            </a:r>
            <a:r>
              <a:rPr lang="en-US" b="1" dirty="0" err="1"/>
              <a:t>Kakarla</a:t>
            </a:r>
            <a:r>
              <a:rPr lang="en-US" b="1" dirty="0"/>
              <a:t> </a:t>
            </a:r>
            <a:r>
              <a:rPr lang="en-US" b="1" dirty="0" err="1"/>
              <a:t>Tyagabrahmam</a:t>
            </a:r>
            <a:r>
              <a:rPr lang="en-US" dirty="0"/>
              <a:t> (May 4, 1767 - January 6, 1847), colloquially known as </a:t>
            </a:r>
            <a:r>
              <a:rPr lang="en-US" b="1" dirty="0" err="1"/>
              <a:t>Tyāgarāja</a:t>
            </a:r>
            <a:r>
              <a:rPr lang="en-US" dirty="0"/>
              <a:t> (</a:t>
            </a:r>
            <a:r>
              <a:rPr lang="en-US" dirty="0">
                <a:hlinkClick r:id="rId4" action="ppaction://hlinkfile" tooltip="Telugu language"/>
              </a:rPr>
              <a:t>Telugu</a:t>
            </a:r>
            <a:r>
              <a:rPr lang="en-US" dirty="0"/>
              <a:t>: </a:t>
            </a:r>
            <a:r>
              <a:rPr lang="en-US" dirty="0" err="1"/>
              <a:t>త్యాగరాజ</a:t>
            </a:r>
            <a:r>
              <a:rPr lang="en-US" dirty="0"/>
              <a:t>) and </a:t>
            </a:r>
            <a:r>
              <a:rPr lang="en-US" b="1" dirty="0" err="1"/>
              <a:t>Tyagayya</a:t>
            </a:r>
            <a:r>
              <a:rPr lang="en-US" dirty="0"/>
              <a:t> was one of the greatest composers of </a:t>
            </a:r>
            <a:r>
              <a:rPr lang="en-US" dirty="0" err="1">
                <a:hlinkClick r:id="rId5" action="ppaction://hlinkfile"/>
              </a:rPr>
              <a:t>Carnatic</a:t>
            </a:r>
            <a:r>
              <a:rPr lang="en-US" dirty="0">
                <a:hlinkClick r:id="rId5" action="ppaction://hlinkfile"/>
              </a:rPr>
              <a:t> music</a:t>
            </a:r>
            <a:r>
              <a:rPr lang="en-US" dirty="0"/>
              <a:t> or classical </a:t>
            </a:r>
            <a:r>
              <a:rPr lang="en-US" dirty="0">
                <a:hlinkClick r:id="rId6" action="ppaction://hlinkfile" tooltip="South Indian music"/>
              </a:rPr>
              <a:t>South Indian music</a:t>
            </a:r>
            <a:r>
              <a:rPr lang="en-US" dirty="0"/>
              <a:t>. He, along with his contemporaries </a:t>
            </a:r>
            <a:r>
              <a:rPr lang="en-US" dirty="0" err="1">
                <a:hlinkClick r:id="rId7" action="ppaction://hlinkfile"/>
              </a:rPr>
              <a:t>Muthuswami</a:t>
            </a:r>
            <a:r>
              <a:rPr lang="en-US" dirty="0">
                <a:hlinkClick r:id="rId7" action="ppaction://hlinkfile"/>
              </a:rPr>
              <a:t> </a:t>
            </a:r>
            <a:r>
              <a:rPr lang="en-US" dirty="0" err="1">
                <a:hlinkClick r:id="rId7" action="ppaction://hlinkfile"/>
              </a:rPr>
              <a:t>Dikshitar</a:t>
            </a:r>
            <a:r>
              <a:rPr lang="en-US" dirty="0"/>
              <a:t> and </a:t>
            </a:r>
            <a:r>
              <a:rPr lang="en-US" dirty="0" err="1">
                <a:hlinkClick r:id="rId8" action="ppaction://hlinkfile" tooltip="Shyama Shastry"/>
              </a:rPr>
              <a:t>Shyama</a:t>
            </a:r>
            <a:r>
              <a:rPr lang="en-US" dirty="0">
                <a:hlinkClick r:id="rId8" action="ppaction://hlinkfile" tooltip="Shyama Shastry"/>
              </a:rPr>
              <a:t> </a:t>
            </a:r>
            <a:r>
              <a:rPr lang="en-US" dirty="0" err="1">
                <a:hlinkClick r:id="rId8" action="ppaction://hlinkfile" tooltip="Shyama Shastry"/>
              </a:rPr>
              <a:t>Shastry</a:t>
            </a:r>
            <a:r>
              <a:rPr lang="en-US" dirty="0"/>
              <a:t>, forms the </a:t>
            </a:r>
            <a:r>
              <a:rPr lang="en-US" dirty="0">
                <a:hlinkClick r:id="rId9" action="ppaction://hlinkfile"/>
              </a:rPr>
              <a:t>Trinity of </a:t>
            </a:r>
            <a:r>
              <a:rPr lang="en-US" dirty="0" err="1">
                <a:hlinkClick r:id="rId9" action="ppaction://hlinkfile"/>
              </a:rPr>
              <a:t>Carnatic</a:t>
            </a:r>
            <a:r>
              <a:rPr lang="en-US" dirty="0">
                <a:hlinkClick r:id="rId9" action="ppaction://hlinkfile"/>
              </a:rPr>
              <a:t> music</a:t>
            </a:r>
            <a:r>
              <a:rPr lang="en-US" dirty="0"/>
              <a:t>. </a:t>
            </a:r>
          </a:p>
          <a:p>
            <a:pPr>
              <a:buFont typeface="Arial" pitchFamily="34" charset="0"/>
              <a:buChar char="•"/>
            </a:pPr>
            <a:r>
              <a:rPr lang="en-US" dirty="0"/>
              <a:t> He was a prolific composer and highly influential in the development of the South Indian classical music tradition. </a:t>
            </a:r>
            <a:r>
              <a:rPr lang="en-US" b="1" dirty="0" err="1"/>
              <a:t>Tyagaraja</a:t>
            </a:r>
            <a:r>
              <a:rPr lang="en-US" b="1" dirty="0"/>
              <a:t> composed thousands of devotional compositions, most of them in praise of Lord </a:t>
            </a:r>
            <a:r>
              <a:rPr lang="en-US" b="1" dirty="0">
                <a:hlinkClick r:id="rId10" action="ppaction://hlinkfile"/>
              </a:rPr>
              <a:t>Rama</a:t>
            </a:r>
            <a:r>
              <a:rPr lang="en-US" b="1" dirty="0"/>
              <a:t>.</a:t>
            </a:r>
            <a:r>
              <a:rPr lang="en-US" dirty="0"/>
              <a:t> His compositions remain very popular even today. </a:t>
            </a:r>
          </a:p>
          <a:p>
            <a:pPr>
              <a:buFont typeface="Arial" pitchFamily="34" charset="0"/>
              <a:buChar char="•"/>
            </a:pPr>
            <a:r>
              <a:rPr lang="en-US" dirty="0"/>
              <a:t> Of special mention are five of his compositions called the </a:t>
            </a:r>
            <a:r>
              <a:rPr lang="en-US" b="1" i="1" dirty="0" err="1">
                <a:hlinkClick r:id="rId11" action="ppaction://hlinkfile" tooltip="Pancharatna Krithis"/>
              </a:rPr>
              <a:t>Pancharatna</a:t>
            </a:r>
            <a:r>
              <a:rPr lang="en-US" b="1" i="1" dirty="0">
                <a:hlinkClick r:id="rId11" action="ppaction://hlinkfile" tooltip="Pancharatna Krithis"/>
              </a:rPr>
              <a:t> </a:t>
            </a:r>
            <a:r>
              <a:rPr lang="en-US" b="1" i="1" dirty="0" err="1">
                <a:hlinkClick r:id="rId11" action="ppaction://hlinkfile" tooltip="Pancharatna Krithis"/>
              </a:rPr>
              <a:t>Krithis</a:t>
            </a:r>
            <a:r>
              <a:rPr lang="en-US" b="1" dirty="0"/>
              <a:t>(English: 'five gems'), which are often sung in programs in his </a:t>
            </a:r>
            <a:r>
              <a:rPr lang="en-US" b="1" dirty="0" err="1"/>
              <a:t>honour</a:t>
            </a:r>
            <a:r>
              <a:rPr lang="en-US" b="1"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C00000"/>
                </a:solidFill>
              </a:rPr>
              <a:t>Sant</a:t>
            </a:r>
            <a:r>
              <a:rPr lang="en-US" dirty="0">
                <a:solidFill>
                  <a:srgbClr val="C00000"/>
                </a:solidFill>
              </a:rPr>
              <a:t> </a:t>
            </a:r>
            <a:r>
              <a:rPr lang="en-US" dirty="0" err="1">
                <a:solidFill>
                  <a:srgbClr val="C00000"/>
                </a:solidFill>
              </a:rPr>
              <a:t>Tukaram</a:t>
            </a:r>
            <a:endParaRPr lang="en-US" dirty="0">
              <a:solidFill>
                <a:srgbClr val="C00000"/>
              </a:solidFill>
            </a:endParaRPr>
          </a:p>
        </p:txBody>
      </p:sp>
      <p:sp>
        <p:nvSpPr>
          <p:cNvPr id="3" name="Content Placeholder 2"/>
          <p:cNvSpPr>
            <a:spLocks noGrp="1"/>
          </p:cNvSpPr>
          <p:nvPr>
            <p:ph sz="quarter" idx="1"/>
          </p:nvPr>
        </p:nvSpPr>
        <p:spPr>
          <a:xfrm>
            <a:off x="3048000" y="1524000"/>
            <a:ext cx="5638800" cy="5029200"/>
          </a:xfrm>
        </p:spPr>
        <p:txBody>
          <a:bodyPr>
            <a:noAutofit/>
          </a:bodyPr>
          <a:lstStyle/>
          <a:p>
            <a:r>
              <a:rPr lang="en-US" sz="1400" dirty="0" err="1"/>
              <a:t>Sant</a:t>
            </a:r>
            <a:r>
              <a:rPr lang="en-US" sz="1400" dirty="0"/>
              <a:t> </a:t>
            </a:r>
            <a:r>
              <a:rPr lang="en-US" sz="1400" dirty="0" err="1"/>
              <a:t>Tukaram</a:t>
            </a:r>
            <a:r>
              <a:rPr lang="en-US" sz="1400" dirty="0"/>
              <a:t> was a devotee of god </a:t>
            </a:r>
            <a:r>
              <a:rPr lang="en-US" sz="1400" dirty="0" err="1"/>
              <a:t>Vitthala</a:t>
            </a:r>
            <a:r>
              <a:rPr lang="en-US" sz="1400" dirty="0"/>
              <a:t> or </a:t>
            </a:r>
            <a:r>
              <a:rPr lang="en-US" sz="1400" dirty="0" err="1">
                <a:hlinkClick r:id="rId2" action="ppaction://hlinkfile"/>
              </a:rPr>
              <a:t>Vithoba</a:t>
            </a:r>
            <a:r>
              <a:rPr lang="en-US" sz="1400" dirty="0"/>
              <a:t>, a form of </a:t>
            </a:r>
            <a:r>
              <a:rPr lang="en-US" sz="1400">
                <a:hlinkClick r:id="rId3" action="ppaction://hlinkfile"/>
              </a:rPr>
              <a:t>Krishna</a:t>
            </a:r>
            <a:r>
              <a:rPr lang="en-US" sz="1400"/>
              <a:t>.</a:t>
            </a:r>
            <a:endParaRPr lang="en-US" sz="1400" dirty="0"/>
          </a:p>
          <a:p>
            <a:r>
              <a:rPr lang="en-US" sz="1400" dirty="0" err="1"/>
              <a:t>Tukaram's</a:t>
            </a:r>
            <a:r>
              <a:rPr lang="en-US" sz="1400" dirty="0"/>
              <a:t> public religious discourses ("</a:t>
            </a:r>
            <a:r>
              <a:rPr lang="en-US" sz="1400" dirty="0" err="1"/>
              <a:t>कीर्तने</a:t>
            </a:r>
            <a:r>
              <a:rPr lang="en-US" sz="1400" dirty="0"/>
              <a:t>") used to be mixed, by tradition, with poetry, which included some of his own compositions. His discourses </a:t>
            </a:r>
            <a:r>
              <a:rPr lang="en-US" sz="1400" dirty="0" err="1"/>
              <a:t>focussed</a:t>
            </a:r>
            <a:r>
              <a:rPr lang="en-US" sz="1400" dirty="0"/>
              <a:t> on day-to-day behavior of human beings, and he emphasized that the true expression of religion was in a person's love for his fellow human beings rather than in ritualistic observance of religious orthodoxy, including mechanical study of the </a:t>
            </a:r>
            <a:r>
              <a:rPr lang="en-US" sz="1400" dirty="0">
                <a:hlinkClick r:id="rId4" action="ppaction://hlinkfile"/>
              </a:rPr>
              <a:t>Vedas</a:t>
            </a:r>
            <a:r>
              <a:rPr lang="en-US" sz="1400" dirty="0"/>
              <a:t>. </a:t>
            </a:r>
          </a:p>
          <a:p>
            <a:r>
              <a:rPr lang="en-US" sz="1400" dirty="0"/>
              <a:t>Like </a:t>
            </a:r>
            <a:r>
              <a:rPr lang="en-US" sz="1400" dirty="0" err="1"/>
              <a:t>Namdev</a:t>
            </a:r>
            <a:r>
              <a:rPr lang="en-US" sz="1400" dirty="0"/>
              <a:t>, </a:t>
            </a:r>
            <a:r>
              <a:rPr lang="en-US" sz="1400" dirty="0" err="1"/>
              <a:t>Janabai</a:t>
            </a:r>
            <a:r>
              <a:rPr lang="en-US" sz="1400" dirty="0"/>
              <a:t>, and </a:t>
            </a:r>
            <a:r>
              <a:rPr lang="en-US" sz="1400" dirty="0" err="1"/>
              <a:t>Eknath</a:t>
            </a:r>
            <a:r>
              <a:rPr lang="en-US" sz="1400" dirty="0"/>
              <a:t>, </a:t>
            </a:r>
            <a:r>
              <a:rPr lang="en-US" sz="1400" dirty="0" err="1"/>
              <a:t>Tukaram</a:t>
            </a:r>
            <a:r>
              <a:rPr lang="en-US" sz="1400" dirty="0"/>
              <a:t> wrote in archaic </a:t>
            </a:r>
            <a:r>
              <a:rPr lang="en-US" sz="1400" dirty="0">
                <a:hlinkClick r:id="rId5" action="ppaction://hlinkfile" tooltip="Marathi language"/>
              </a:rPr>
              <a:t>Marathi</a:t>
            </a:r>
            <a:r>
              <a:rPr lang="en-US" sz="1400" dirty="0"/>
              <a:t> a large number of devotional poems identified in Marathi as </a:t>
            </a:r>
            <a:r>
              <a:rPr lang="en-US" sz="1400" i="1" dirty="0" err="1"/>
              <a:t>abhang</a:t>
            </a:r>
            <a:r>
              <a:rPr lang="en-US" sz="1400" dirty="0"/>
              <a:t> (</a:t>
            </a:r>
            <a:r>
              <a:rPr lang="hi-IN" sz="1400" i="1" dirty="0"/>
              <a:t>अभंग</a:t>
            </a:r>
            <a:r>
              <a:rPr lang="hi-IN" sz="1400" dirty="0"/>
              <a:t>). </a:t>
            </a:r>
            <a:r>
              <a:rPr lang="en-US" sz="1400" dirty="0"/>
              <a:t>A collection of 4,500 </a:t>
            </a:r>
            <a:r>
              <a:rPr lang="en-US" sz="1400" i="1" dirty="0" err="1"/>
              <a:t>abhang</a:t>
            </a:r>
            <a:r>
              <a:rPr lang="en-US" sz="1400" dirty="0"/>
              <a:t> known as the </a:t>
            </a:r>
            <a:r>
              <a:rPr lang="en-US" sz="1400" i="1" dirty="0" err="1"/>
              <a:t>Gāthā</a:t>
            </a:r>
            <a:r>
              <a:rPr lang="en-US" sz="1400" dirty="0"/>
              <a:t> is attributed to </a:t>
            </a:r>
            <a:r>
              <a:rPr lang="en-US" sz="1400" dirty="0" err="1"/>
              <a:t>Tukaram</a:t>
            </a:r>
            <a:r>
              <a:rPr lang="en-US" sz="1400" dirty="0"/>
              <a:t>. </a:t>
            </a:r>
            <a:r>
              <a:rPr lang="en-US" sz="1400" i="1" dirty="0"/>
              <a:t>Mantra </a:t>
            </a:r>
            <a:r>
              <a:rPr lang="en-US" sz="1400" i="1" dirty="0" err="1"/>
              <a:t>Geetā</a:t>
            </a:r>
            <a:r>
              <a:rPr lang="en-US" sz="1400" dirty="0"/>
              <a:t>, a Marathi translation in </a:t>
            </a:r>
            <a:r>
              <a:rPr lang="en-US" sz="1400" i="1" dirty="0" err="1"/>
              <a:t>abhang</a:t>
            </a:r>
            <a:r>
              <a:rPr lang="en-US" sz="1400" dirty="0"/>
              <a:t> form of the Sanskrit </a:t>
            </a:r>
            <a:r>
              <a:rPr lang="en-US" sz="1400" dirty="0" err="1">
                <a:hlinkClick r:id="rId6" action="ppaction://hlinkfile" tooltip="Bhagavad Geeta"/>
              </a:rPr>
              <a:t>Bhagavad</a:t>
            </a:r>
            <a:r>
              <a:rPr lang="en-US" sz="1400" dirty="0">
                <a:hlinkClick r:id="rId6" action="ppaction://hlinkfile" tooltip="Bhagavad Geeta"/>
              </a:rPr>
              <a:t> </a:t>
            </a:r>
            <a:r>
              <a:rPr lang="en-US" sz="1400" dirty="0" err="1">
                <a:hlinkClick r:id="rId6" action="ppaction://hlinkfile" tooltip="Bhagavad Geeta"/>
              </a:rPr>
              <a:t>Geeta</a:t>
            </a:r>
            <a:r>
              <a:rPr lang="en-US" sz="1400" dirty="0"/>
              <a:t>, is also attributed to him. It is an interpretation of </a:t>
            </a:r>
            <a:r>
              <a:rPr lang="en-US" sz="1400" dirty="0" err="1"/>
              <a:t>Geeta</a:t>
            </a:r>
            <a:r>
              <a:rPr lang="en-US" sz="1400" dirty="0"/>
              <a:t> from a </a:t>
            </a:r>
            <a:r>
              <a:rPr lang="en-US" sz="1400" i="1" dirty="0" err="1"/>
              <a:t>Bhakti</a:t>
            </a:r>
            <a:r>
              <a:rPr lang="en-US" sz="1400" dirty="0"/>
              <a:t> (</a:t>
            </a:r>
            <a:r>
              <a:rPr lang="hi-IN" sz="1400" i="1" dirty="0"/>
              <a:t>भक्ती</a:t>
            </a:r>
            <a:r>
              <a:rPr lang="hi-IN" sz="1400" dirty="0"/>
              <a:t>) --</a:t>
            </a:r>
            <a:r>
              <a:rPr lang="en-US" sz="1400" dirty="0"/>
              <a:t>devotional—perspective.</a:t>
            </a:r>
          </a:p>
          <a:p>
            <a:endParaRPr lang="en-US" sz="1400" dirty="0"/>
          </a:p>
          <a:p>
            <a:r>
              <a:rPr lang="en-US" sz="1400" dirty="0"/>
              <a:t>Singing and chanting of God’s glory was a surest path of god-realization to </a:t>
            </a:r>
            <a:r>
              <a:rPr lang="en-US" sz="1400" dirty="0" err="1"/>
              <a:t>Tukaram</a:t>
            </a:r>
            <a:r>
              <a:rPr lang="en-US" sz="1400" dirty="0"/>
              <a:t>. Perhaps attainment of inner purity and complete self-surrender enabled him to visualize God’s presence and his </a:t>
            </a:r>
            <a:r>
              <a:rPr lang="en-US" sz="1400" dirty="0" err="1"/>
              <a:t>abhangs</a:t>
            </a:r>
            <a:r>
              <a:rPr lang="en-US" sz="1400" dirty="0"/>
              <a:t> attest that he felt god’s presence every where and in everything</a:t>
            </a:r>
          </a:p>
          <a:p>
            <a:endParaRPr lang="en-US" sz="1400" dirty="0"/>
          </a:p>
        </p:txBody>
      </p:sp>
      <p:pic>
        <p:nvPicPr>
          <p:cNvPr id="21506" name="Picture 2" descr="http://4.bp.blogspot.com/_Q1wwvmX_xwQ/TRL-bSokK4I/AAAAAAAAAEo/jh2vsnXaPcQ/s320/sant-tukaram.gif"/>
          <p:cNvPicPr>
            <a:picLocks noChangeAspect="1" noChangeArrowheads="1"/>
          </p:cNvPicPr>
          <p:nvPr/>
        </p:nvPicPr>
        <p:blipFill>
          <a:blip r:embed="rId7" cstate="print"/>
          <a:srcRect/>
          <a:stretch>
            <a:fillRect/>
          </a:stretch>
        </p:blipFill>
        <p:spPr bwMode="auto">
          <a:xfrm>
            <a:off x="0" y="1676400"/>
            <a:ext cx="2743200" cy="27432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382000" cy="4431983"/>
          </a:xfrm>
          <a:prstGeom prst="rect">
            <a:avLst/>
          </a:prstGeom>
          <a:noFill/>
        </p:spPr>
        <p:txBody>
          <a:bodyPr wrap="square" rtlCol="0">
            <a:spAutoFit/>
          </a:bodyPr>
          <a:lstStyle/>
          <a:p>
            <a:pPr algn="ctr"/>
            <a:endParaRPr lang="en-US" sz="2800" b="1" u="sng" dirty="0"/>
          </a:p>
          <a:p>
            <a:pPr algn="ctr"/>
            <a:endParaRPr lang="en-US" sz="2800" b="1" u="sng" dirty="0"/>
          </a:p>
          <a:p>
            <a:pPr algn="ctr"/>
            <a:r>
              <a:rPr lang="en-US" sz="3200" b="1" u="sng" dirty="0"/>
              <a:t>BHAA</a:t>
            </a:r>
            <a:r>
              <a:rPr lang="en-US" sz="2800" dirty="0"/>
              <a:t> = LORD, BHAGAWAAN, LIGHT, TRUTH, HAPPINESS</a:t>
            </a:r>
          </a:p>
          <a:p>
            <a:pPr algn="ctr"/>
            <a:endParaRPr lang="en-US" sz="2800" dirty="0"/>
          </a:p>
          <a:p>
            <a:pPr algn="ctr"/>
            <a:r>
              <a:rPr lang="en-US" sz="3200" b="1" u="sng" dirty="0"/>
              <a:t>GAWAT</a:t>
            </a:r>
            <a:r>
              <a:rPr lang="en-US" sz="2800" dirty="0"/>
              <a:t> = SINGING </a:t>
            </a:r>
          </a:p>
          <a:p>
            <a:pPr algn="ctr"/>
            <a:endParaRPr lang="en-US" sz="2800" b="1" u="sng" dirty="0"/>
          </a:p>
          <a:p>
            <a:pPr algn="ctr"/>
            <a:endParaRPr lang="en-US" sz="2800" b="1" u="sng" dirty="0"/>
          </a:p>
          <a:p>
            <a:pPr algn="ctr"/>
            <a:r>
              <a:rPr lang="en-US" sz="6000" b="1" u="sng" dirty="0"/>
              <a:t>BHAAGAWAT = BHAJAN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What is a </a:t>
            </a:r>
            <a:r>
              <a:rPr lang="en-US" dirty="0" err="1">
                <a:solidFill>
                  <a:srgbClr val="C00000"/>
                </a:solidFill>
              </a:rPr>
              <a:t>Bhajan</a:t>
            </a:r>
            <a:endParaRPr lang="en-US" dirty="0">
              <a:solidFill>
                <a:srgbClr val="C00000"/>
              </a:solidFill>
            </a:endParaRPr>
          </a:p>
        </p:txBody>
      </p:sp>
      <p:sp>
        <p:nvSpPr>
          <p:cNvPr id="3" name="Content Placeholder 2"/>
          <p:cNvSpPr>
            <a:spLocks noGrp="1"/>
          </p:cNvSpPr>
          <p:nvPr>
            <p:ph sz="quarter" idx="1"/>
          </p:nvPr>
        </p:nvSpPr>
        <p:spPr>
          <a:xfrm>
            <a:off x="4038600" y="1295400"/>
            <a:ext cx="5105400" cy="5135563"/>
          </a:xfrm>
        </p:spPr>
        <p:txBody>
          <a:bodyPr>
            <a:normAutofit/>
          </a:bodyPr>
          <a:lstStyle/>
          <a:p>
            <a:r>
              <a:rPr lang="en-US" sz="2000" dirty="0"/>
              <a:t>A </a:t>
            </a:r>
            <a:r>
              <a:rPr lang="en-US" sz="2000" b="1" dirty="0" err="1"/>
              <a:t>Bhajan</a:t>
            </a:r>
            <a:r>
              <a:rPr lang="en-US" sz="2000" dirty="0"/>
              <a:t> is any type of Indian devotional song. It is normally lyrical, expressing love for the Divine or God. </a:t>
            </a:r>
          </a:p>
          <a:p>
            <a:endParaRPr lang="en-US" sz="2000" dirty="0"/>
          </a:p>
          <a:p>
            <a:r>
              <a:rPr lang="en-US" sz="2000" dirty="0"/>
              <a:t>It has no fixed form: it may be as simple as a mantra, </a:t>
            </a:r>
            <a:r>
              <a:rPr lang="en-US" sz="2000" dirty="0" err="1"/>
              <a:t>shlok</a:t>
            </a:r>
            <a:r>
              <a:rPr lang="en-US" sz="2000" dirty="0"/>
              <a:t> or </a:t>
            </a:r>
            <a:r>
              <a:rPr lang="en-US" sz="2000" dirty="0" err="1"/>
              <a:t>kirtan</a:t>
            </a:r>
            <a:r>
              <a:rPr lang="en-US" sz="2000" dirty="0"/>
              <a:t> or as sophisticated as the dhrupad or </a:t>
            </a:r>
            <a:r>
              <a:rPr lang="en-US" sz="2000" dirty="0" err="1"/>
              <a:t>kriti</a:t>
            </a:r>
            <a:r>
              <a:rPr lang="en-US" sz="2000" dirty="0"/>
              <a:t> with music based on classical ragas and </a:t>
            </a:r>
            <a:r>
              <a:rPr lang="en-US" sz="2000" dirty="0" err="1"/>
              <a:t>talas</a:t>
            </a:r>
            <a:r>
              <a:rPr lang="en-US" sz="2000" dirty="0"/>
              <a:t>.  </a:t>
            </a:r>
          </a:p>
          <a:p>
            <a:endParaRPr lang="en-US" sz="2000" dirty="0"/>
          </a:p>
          <a:p>
            <a:r>
              <a:rPr lang="en-US" sz="2000" dirty="0"/>
              <a:t>Anecdotes and episodes from scriptures, the teachings of saints and descriptions of gods have all been the subject of </a:t>
            </a:r>
            <a:r>
              <a:rPr lang="en-US" sz="2000" dirty="0" err="1"/>
              <a:t>bhajans</a:t>
            </a:r>
            <a:r>
              <a:rPr lang="en-US" sz="2000" dirty="0"/>
              <a:t>. </a:t>
            </a:r>
          </a:p>
        </p:txBody>
      </p:sp>
      <p:pic>
        <p:nvPicPr>
          <p:cNvPr id="6146" name="Picture 2" descr="http://lh5.ggpht.com/_teeJ6jtKDXg/Sre73LNZuiI/AAAAAAAAFl0/an95Wma-7QA/IMG_3516.JPG"/>
          <p:cNvPicPr>
            <a:picLocks noChangeAspect="1" noChangeArrowheads="1"/>
          </p:cNvPicPr>
          <p:nvPr/>
        </p:nvPicPr>
        <p:blipFill>
          <a:blip r:embed="rId2" cstate="print"/>
          <a:srcRect/>
          <a:stretch>
            <a:fillRect/>
          </a:stretch>
        </p:blipFill>
        <p:spPr bwMode="auto">
          <a:xfrm>
            <a:off x="0" y="1524000"/>
            <a:ext cx="4114800" cy="3962400"/>
          </a:xfrm>
          <a:prstGeom prst="rect">
            <a:avLst/>
          </a:prstGeom>
          <a:noFill/>
        </p:spPr>
      </p:pic>
    </p:spTree>
    <p:extLst>
      <p:ext uri="{BB962C8B-B14F-4D97-AF65-F5344CB8AC3E}">
        <p14:creationId xmlns:p14="http://schemas.microsoft.com/office/powerpoint/2010/main" val="2937961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dirty="0">
                <a:solidFill>
                  <a:srgbClr val="C00000"/>
                </a:solidFill>
              </a:rPr>
              <a:t>Saints who sang </a:t>
            </a:r>
            <a:r>
              <a:rPr lang="en-US" dirty="0" err="1">
                <a:solidFill>
                  <a:srgbClr val="C00000"/>
                </a:solidFill>
              </a:rPr>
              <a:t>Bahajans</a:t>
            </a:r>
            <a:endParaRPr lang="en-US" dirty="0">
              <a:solidFill>
                <a:srgbClr val="C00000"/>
              </a:solidFill>
            </a:endParaRPr>
          </a:p>
        </p:txBody>
      </p:sp>
      <p:sp>
        <p:nvSpPr>
          <p:cNvPr id="3" name="Content Placeholder 2"/>
          <p:cNvSpPr>
            <a:spLocks noGrp="1"/>
          </p:cNvSpPr>
          <p:nvPr>
            <p:ph sz="quarter" idx="1"/>
          </p:nvPr>
        </p:nvSpPr>
        <p:spPr>
          <a:xfrm>
            <a:off x="304800" y="1295400"/>
            <a:ext cx="8839200" cy="5943600"/>
          </a:xfrm>
        </p:spPr>
        <p:txBody>
          <a:bodyPr>
            <a:normAutofit/>
          </a:bodyPr>
          <a:lstStyle/>
          <a:p>
            <a:r>
              <a:rPr lang="en-US" sz="2400" dirty="0"/>
              <a:t>The term "</a:t>
            </a:r>
            <a:r>
              <a:rPr lang="en-US" sz="2400" dirty="0" err="1"/>
              <a:t>Sant</a:t>
            </a:r>
            <a:r>
              <a:rPr lang="en-US" sz="2400" dirty="0"/>
              <a:t>" is derived from the Sanskrit word </a:t>
            </a:r>
            <a:r>
              <a:rPr lang="en-US" sz="2400" i="1" dirty="0"/>
              <a:t>sat</a:t>
            </a:r>
            <a:r>
              <a:rPr lang="en-US" sz="2400" dirty="0"/>
              <a:t> (</a:t>
            </a:r>
            <a:r>
              <a:rPr lang="en-US" sz="2400" dirty="0" err="1"/>
              <a:t>सद</a:t>
            </a:r>
            <a:r>
              <a:rPr lang="en-US" sz="2400" dirty="0"/>
              <a:t>) (truth, reality).</a:t>
            </a:r>
          </a:p>
          <a:p>
            <a:pPr marL="0" indent="0">
              <a:buNone/>
            </a:pPr>
            <a:endParaRPr lang="en-US" sz="2400" dirty="0"/>
          </a:p>
          <a:p>
            <a:r>
              <a:rPr lang="en-US" sz="2400" dirty="0"/>
              <a:t>The root meaning of the term “</a:t>
            </a:r>
            <a:r>
              <a:rPr lang="en-US" sz="2400" dirty="0" err="1"/>
              <a:t>Sant</a:t>
            </a:r>
            <a:r>
              <a:rPr lang="en-US" sz="2400" dirty="0"/>
              <a:t>” being "one who knows the truth" or "one who has experienced Ultimate Reality". </a:t>
            </a:r>
          </a:p>
          <a:p>
            <a:endParaRPr lang="en-US" sz="2400" dirty="0"/>
          </a:p>
          <a:p>
            <a:r>
              <a:rPr lang="en-US" sz="2400" dirty="0"/>
              <a:t>Many of the saints were composers of </a:t>
            </a:r>
            <a:r>
              <a:rPr lang="en-US" sz="2400" dirty="0" err="1"/>
              <a:t>Bhajans</a:t>
            </a:r>
            <a:endParaRPr lang="en-US" sz="2400" dirty="0"/>
          </a:p>
          <a:p>
            <a:pPr marL="0" indent="0">
              <a:buNone/>
            </a:pPr>
            <a:endParaRPr lang="en-US" sz="2400" dirty="0"/>
          </a:p>
          <a:p>
            <a:r>
              <a:rPr lang="en-US" sz="2400" dirty="0" err="1"/>
              <a:t>Surdas</a:t>
            </a:r>
            <a:r>
              <a:rPr lang="en-US" sz="2400" dirty="0"/>
              <a:t>, </a:t>
            </a:r>
            <a:r>
              <a:rPr lang="en-US" sz="2400" dirty="0" err="1"/>
              <a:t>Tulsidas</a:t>
            </a:r>
            <a:r>
              <a:rPr lang="en-US" sz="2400" dirty="0"/>
              <a:t>, </a:t>
            </a:r>
            <a:r>
              <a:rPr lang="en-US" sz="2400" dirty="0" err="1"/>
              <a:t>Meerabai</a:t>
            </a:r>
            <a:r>
              <a:rPr lang="en-US" sz="2400" dirty="0"/>
              <a:t>, Nanak, </a:t>
            </a:r>
            <a:r>
              <a:rPr lang="en-US" sz="2400" dirty="0" err="1"/>
              <a:t>Kabir</a:t>
            </a:r>
            <a:r>
              <a:rPr lang="en-US" sz="2400" dirty="0"/>
              <a:t>, </a:t>
            </a:r>
            <a:r>
              <a:rPr lang="en-US" sz="2400" dirty="0" err="1"/>
              <a:t>Chaitanya</a:t>
            </a:r>
            <a:r>
              <a:rPr lang="en-US" sz="2400" dirty="0"/>
              <a:t> </a:t>
            </a:r>
            <a:r>
              <a:rPr lang="en-US" sz="2400" dirty="0" err="1"/>
              <a:t>Mahaprabhu</a:t>
            </a:r>
            <a:r>
              <a:rPr lang="en-US" sz="2400" dirty="0"/>
              <a:t> and </a:t>
            </a:r>
            <a:r>
              <a:rPr lang="en-US" sz="2400" dirty="0" err="1"/>
              <a:t>Tyagaraja</a:t>
            </a:r>
            <a:r>
              <a:rPr lang="en-US" sz="2400" dirty="0"/>
              <a:t> are few of the notable composers.</a:t>
            </a:r>
          </a:p>
        </p:txBody>
      </p:sp>
    </p:spTree>
    <p:extLst>
      <p:ext uri="{BB962C8B-B14F-4D97-AF65-F5344CB8AC3E}">
        <p14:creationId xmlns:p14="http://schemas.microsoft.com/office/powerpoint/2010/main" val="1628769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a:solidFill>
                  <a:srgbClr val="C00000"/>
                </a:solidFill>
              </a:rPr>
              <a:t>Saint </a:t>
            </a:r>
            <a:r>
              <a:rPr lang="en-US" dirty="0" err="1">
                <a:solidFill>
                  <a:srgbClr val="C00000"/>
                </a:solidFill>
              </a:rPr>
              <a:t>Valmiki</a:t>
            </a:r>
            <a:endParaRPr lang="en-US" dirty="0">
              <a:solidFill>
                <a:srgbClr val="C00000"/>
              </a:solidFill>
            </a:endParaRPr>
          </a:p>
        </p:txBody>
      </p:sp>
      <p:sp>
        <p:nvSpPr>
          <p:cNvPr id="3" name="Content Placeholder 2"/>
          <p:cNvSpPr>
            <a:spLocks noGrp="1"/>
          </p:cNvSpPr>
          <p:nvPr>
            <p:ph sz="quarter" idx="1"/>
          </p:nvPr>
        </p:nvSpPr>
        <p:spPr>
          <a:xfrm>
            <a:off x="3352800" y="1143000"/>
            <a:ext cx="5334000" cy="4876800"/>
          </a:xfrm>
        </p:spPr>
        <p:txBody>
          <a:bodyPr>
            <a:normAutofit fontScale="77500" lnSpcReduction="20000"/>
          </a:bodyPr>
          <a:lstStyle/>
          <a:p>
            <a:r>
              <a:rPr lang="en-US" dirty="0">
                <a:hlinkClick r:id="rId2"/>
              </a:rPr>
              <a:t>Ramayana</a:t>
            </a:r>
            <a:r>
              <a:rPr lang="en-US" dirty="0"/>
              <a:t> the great epic of Hinduism is written by Saint </a:t>
            </a:r>
            <a:r>
              <a:rPr lang="en-US" dirty="0" err="1"/>
              <a:t>Valmiki</a:t>
            </a:r>
            <a:r>
              <a:rPr lang="en-US" dirty="0"/>
              <a:t>.</a:t>
            </a:r>
          </a:p>
          <a:p>
            <a:r>
              <a:rPr lang="en-US" dirty="0"/>
              <a:t>The </a:t>
            </a:r>
            <a:r>
              <a:rPr lang="en-US" b="1" dirty="0"/>
              <a:t>epic Ramayana </a:t>
            </a:r>
            <a:r>
              <a:rPr lang="en-US" dirty="0"/>
              <a:t>is divided into several </a:t>
            </a:r>
            <a:r>
              <a:rPr lang="en-US" b="1" dirty="0"/>
              <a:t>major </a:t>
            </a:r>
            <a:r>
              <a:rPr lang="en-US" b="1" dirty="0" err="1"/>
              <a:t>kandas</a:t>
            </a:r>
            <a:r>
              <a:rPr lang="en-US" b="1" dirty="0"/>
              <a:t> or parts</a:t>
            </a:r>
            <a:r>
              <a:rPr lang="en-US" dirty="0"/>
              <a:t>, The  chronological major events in the life of Lord Rama—</a:t>
            </a:r>
            <a:br>
              <a:rPr lang="en-US" dirty="0"/>
            </a:br>
            <a:r>
              <a:rPr lang="en-US" dirty="0"/>
              <a:t>1) </a:t>
            </a:r>
            <a:r>
              <a:rPr lang="en-US" dirty="0" err="1"/>
              <a:t>Bala</a:t>
            </a:r>
            <a:r>
              <a:rPr lang="en-US" dirty="0"/>
              <a:t> </a:t>
            </a:r>
            <a:r>
              <a:rPr lang="en-US" dirty="0" err="1"/>
              <a:t>kanda</a:t>
            </a:r>
            <a:r>
              <a:rPr lang="en-US" dirty="0"/>
              <a:t>, includes the birth of Rama.</a:t>
            </a:r>
            <a:br>
              <a:rPr lang="en-US" dirty="0"/>
            </a:br>
            <a:r>
              <a:rPr lang="en-US" dirty="0"/>
              <a:t>2) </a:t>
            </a:r>
            <a:r>
              <a:rPr lang="en-US" dirty="0" err="1"/>
              <a:t>Ayodhya</a:t>
            </a:r>
            <a:r>
              <a:rPr lang="en-US" dirty="0"/>
              <a:t> Kanda, preparations for Rama's crowning and his exile into  forest.</a:t>
            </a:r>
            <a:br>
              <a:rPr lang="en-US" dirty="0"/>
            </a:br>
            <a:r>
              <a:rPr lang="en-US" dirty="0"/>
              <a:t>3) </a:t>
            </a:r>
            <a:r>
              <a:rPr lang="en-US" dirty="0" err="1"/>
              <a:t>Aranya</a:t>
            </a:r>
            <a:r>
              <a:rPr lang="en-US" dirty="0"/>
              <a:t> Kanda, forest life of Rama and kidnapping of </a:t>
            </a:r>
            <a:r>
              <a:rPr lang="en-US" dirty="0" err="1"/>
              <a:t>Sita</a:t>
            </a:r>
            <a:r>
              <a:rPr lang="en-US" dirty="0"/>
              <a:t> by </a:t>
            </a:r>
            <a:r>
              <a:rPr lang="en-US" dirty="0" err="1"/>
              <a:t>Ravana</a:t>
            </a:r>
            <a:r>
              <a:rPr lang="en-US" dirty="0"/>
              <a:t>.</a:t>
            </a:r>
            <a:br>
              <a:rPr lang="en-US" dirty="0"/>
            </a:br>
            <a:r>
              <a:rPr lang="en-US" dirty="0"/>
              <a:t>4) </a:t>
            </a:r>
            <a:r>
              <a:rPr lang="en-US" dirty="0" err="1"/>
              <a:t>Kishkinda</a:t>
            </a:r>
            <a:r>
              <a:rPr lang="en-US" dirty="0"/>
              <a:t> Kanda, the meeting of Hanuman and </a:t>
            </a:r>
            <a:r>
              <a:rPr lang="en-US" dirty="0" err="1"/>
              <a:t>Sugriva</a:t>
            </a:r>
            <a:r>
              <a:rPr lang="en-US" dirty="0"/>
              <a:t> with Rama.</a:t>
            </a:r>
            <a:br>
              <a:rPr lang="en-US" dirty="0"/>
            </a:br>
            <a:r>
              <a:rPr lang="en-US" dirty="0"/>
              <a:t>5) </a:t>
            </a:r>
            <a:r>
              <a:rPr lang="en-US" dirty="0" err="1"/>
              <a:t>Sundara</a:t>
            </a:r>
            <a:r>
              <a:rPr lang="en-US" dirty="0"/>
              <a:t> Kanda, the efforts of Hanuman, flight to Lanka and meeting with </a:t>
            </a:r>
            <a:r>
              <a:rPr lang="en-US" dirty="0" err="1"/>
              <a:t>Sita</a:t>
            </a:r>
            <a:r>
              <a:rPr lang="en-US" dirty="0"/>
              <a:t>.</a:t>
            </a:r>
            <a:br>
              <a:rPr lang="en-US" dirty="0"/>
            </a:br>
            <a:r>
              <a:rPr lang="en-US" dirty="0"/>
              <a:t>6) </a:t>
            </a:r>
            <a:r>
              <a:rPr lang="en-US" dirty="0" err="1"/>
              <a:t>Yuddha</a:t>
            </a:r>
            <a:r>
              <a:rPr lang="en-US" dirty="0"/>
              <a:t> Kanda, the battle between Lord Rama and </a:t>
            </a:r>
            <a:r>
              <a:rPr lang="en-US" dirty="0" err="1"/>
              <a:t>Ravana</a:t>
            </a:r>
            <a:r>
              <a:rPr lang="en-US" dirty="0"/>
              <a:t>.</a:t>
            </a:r>
            <a:br>
              <a:rPr lang="en-US" dirty="0"/>
            </a:br>
            <a:r>
              <a:rPr lang="en-US" dirty="0"/>
              <a:t>7) </a:t>
            </a:r>
            <a:r>
              <a:rPr lang="en-US" dirty="0" err="1"/>
              <a:t>Uttara</a:t>
            </a:r>
            <a:r>
              <a:rPr lang="en-US" dirty="0"/>
              <a:t> Kanda. the birth of Lava and </a:t>
            </a:r>
            <a:r>
              <a:rPr lang="en-US" dirty="0" err="1"/>
              <a:t>Kusha</a:t>
            </a:r>
            <a:r>
              <a:rPr lang="en-US" dirty="0"/>
              <a:t> to </a:t>
            </a:r>
            <a:r>
              <a:rPr lang="en-US" dirty="0" err="1"/>
              <a:t>Sita</a:t>
            </a:r>
            <a:r>
              <a:rPr lang="en-US" dirty="0"/>
              <a:t>. Final departures of </a:t>
            </a:r>
            <a:r>
              <a:rPr lang="en-US" dirty="0" err="1"/>
              <a:t>Sita</a:t>
            </a:r>
            <a:r>
              <a:rPr lang="en-US" dirty="0"/>
              <a:t> and Rama.</a:t>
            </a:r>
          </a:p>
          <a:p>
            <a:endParaRPr lang="en-US" dirty="0"/>
          </a:p>
        </p:txBody>
      </p:sp>
      <p:pic>
        <p:nvPicPr>
          <p:cNvPr id="25602" name="Picture 2" descr="http://s2.hubimg.com/u/3953985_f260.jpg"/>
          <p:cNvPicPr>
            <a:picLocks noChangeAspect="1" noChangeArrowheads="1"/>
          </p:cNvPicPr>
          <p:nvPr/>
        </p:nvPicPr>
        <p:blipFill>
          <a:blip r:embed="rId3" cstate="print"/>
          <a:srcRect/>
          <a:stretch>
            <a:fillRect/>
          </a:stretch>
        </p:blipFill>
        <p:spPr bwMode="auto">
          <a:xfrm>
            <a:off x="304800" y="1066800"/>
            <a:ext cx="3124200" cy="4191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Story of Saint </a:t>
            </a:r>
            <a:r>
              <a:rPr lang="en-US" dirty="0" err="1">
                <a:solidFill>
                  <a:srgbClr val="C00000"/>
                </a:solidFill>
              </a:rPr>
              <a:t>Valmiki</a:t>
            </a:r>
            <a:endParaRPr lang="en-US" dirty="0">
              <a:solidFill>
                <a:srgbClr val="C00000"/>
              </a:solidFill>
            </a:endParaRPr>
          </a:p>
        </p:txBody>
      </p:sp>
      <p:sp>
        <p:nvSpPr>
          <p:cNvPr id="3" name="Content Placeholder 2"/>
          <p:cNvSpPr>
            <a:spLocks noGrp="1"/>
          </p:cNvSpPr>
          <p:nvPr>
            <p:ph sz="quarter" idx="1"/>
          </p:nvPr>
        </p:nvSpPr>
        <p:spPr/>
        <p:txBody>
          <a:bodyPr>
            <a:normAutofit fontScale="47500" lnSpcReduction="20000"/>
          </a:bodyPr>
          <a:lstStyle/>
          <a:p>
            <a:r>
              <a:rPr lang="en-US" dirty="0" err="1"/>
              <a:t>Valmiki</a:t>
            </a:r>
            <a:r>
              <a:rPr lang="en-US" dirty="0"/>
              <a:t> </a:t>
            </a:r>
            <a:r>
              <a:rPr lang="en-US" dirty="0" err="1"/>
              <a:t>rishi</a:t>
            </a:r>
            <a:r>
              <a:rPr lang="en-US" dirty="0"/>
              <a:t> was previously known as "</a:t>
            </a:r>
            <a:r>
              <a:rPr lang="en-US" dirty="0" err="1"/>
              <a:t>Valya</a:t>
            </a:r>
            <a:r>
              <a:rPr lang="en-US" dirty="0"/>
              <a:t>", the robber. In the past life he was very cruel and </a:t>
            </a:r>
            <a:r>
              <a:rPr lang="en-US" dirty="0" err="1"/>
              <a:t>sinner.He</a:t>
            </a:r>
            <a:r>
              <a:rPr lang="en-US" dirty="0"/>
              <a:t> killed people for money and </a:t>
            </a:r>
            <a:r>
              <a:rPr lang="en-US" dirty="0" err="1"/>
              <a:t>belongings.For</a:t>
            </a:r>
            <a:r>
              <a:rPr lang="en-US" dirty="0"/>
              <a:t> each living being killed by him he used to put one stone in a mud-pot. Such seven mud-pots ware filled by his </a:t>
            </a:r>
            <a:r>
              <a:rPr lang="en-US" dirty="0">
                <a:hlinkClick r:id="rId2"/>
              </a:rPr>
              <a:t>sins</a:t>
            </a:r>
            <a:r>
              <a:rPr lang="en-US" dirty="0"/>
              <a:t>.</a:t>
            </a:r>
          </a:p>
          <a:p>
            <a:r>
              <a:rPr lang="en-US" dirty="0"/>
              <a:t>One day </a:t>
            </a:r>
            <a:r>
              <a:rPr lang="en-US" dirty="0">
                <a:hlinkClick r:id="rId3"/>
              </a:rPr>
              <a:t>Maharishi</a:t>
            </a:r>
            <a:r>
              <a:rPr lang="en-US" dirty="0"/>
              <a:t> (Great Saint) </a:t>
            </a:r>
            <a:r>
              <a:rPr lang="en-US" dirty="0" err="1"/>
              <a:t>Narad</a:t>
            </a:r>
            <a:r>
              <a:rPr lang="en-US" dirty="0"/>
              <a:t> was passing through a forest where "</a:t>
            </a:r>
            <a:r>
              <a:rPr lang="en-US" dirty="0" err="1"/>
              <a:t>Valya</a:t>
            </a:r>
            <a:r>
              <a:rPr lang="en-US" dirty="0"/>
              <a:t>" was looting the people."</a:t>
            </a:r>
            <a:r>
              <a:rPr lang="en-US" dirty="0" err="1"/>
              <a:t>Valya</a:t>
            </a:r>
            <a:r>
              <a:rPr lang="en-US" dirty="0"/>
              <a:t>" stopped </a:t>
            </a:r>
            <a:r>
              <a:rPr lang="en-US" dirty="0" err="1"/>
              <a:t>Narada</a:t>
            </a:r>
            <a:r>
              <a:rPr lang="en-US" dirty="0"/>
              <a:t> and holding a axe on his throat demanded for his money and gold belongings with him. </a:t>
            </a:r>
          </a:p>
          <a:p>
            <a:r>
              <a:rPr lang="en-US" dirty="0" err="1"/>
              <a:t>Narada</a:t>
            </a:r>
            <a:r>
              <a:rPr lang="en-US" dirty="0"/>
              <a:t> said "Dear I am a poor devotee of lord </a:t>
            </a:r>
            <a:r>
              <a:rPr lang="en-US" dirty="0" err="1">
                <a:hlinkClick r:id="rId4"/>
              </a:rPr>
              <a:t>Narayana</a:t>
            </a:r>
            <a:r>
              <a:rPr lang="en-US" dirty="0"/>
              <a:t>. I only have this clothes which I am wearing. Don't " kill </a:t>
            </a:r>
            <a:r>
              <a:rPr lang="en-US" dirty="0" err="1"/>
              <a:t>me.I</a:t>
            </a:r>
            <a:r>
              <a:rPr lang="en-US" dirty="0"/>
              <a:t> don't have wealth to give </a:t>
            </a:r>
            <a:r>
              <a:rPr lang="en-US" dirty="0" err="1"/>
              <a:t>you.You</a:t>
            </a:r>
            <a:r>
              <a:rPr lang="en-US" dirty="0"/>
              <a:t> have killed so many people and animals that that would take you to hell to pacify these </a:t>
            </a:r>
            <a:r>
              <a:rPr lang="en-US" dirty="0" err="1"/>
              <a:t>sins.You</a:t>
            </a:r>
            <a:r>
              <a:rPr lang="en-US" dirty="0"/>
              <a:t> think that you are doing this for your family. Please go and ask them if the are willing to partner you in the hell for these sins. After listening to </a:t>
            </a:r>
            <a:r>
              <a:rPr lang="en-US" dirty="0" err="1">
                <a:hlinkClick r:id="rId5"/>
              </a:rPr>
              <a:t>Narada</a:t>
            </a:r>
            <a:r>
              <a:rPr lang="en-US" dirty="0"/>
              <a:t> "</a:t>
            </a:r>
            <a:r>
              <a:rPr lang="en-US" dirty="0" err="1"/>
              <a:t>Valya</a:t>
            </a:r>
            <a:r>
              <a:rPr lang="en-US" dirty="0"/>
              <a:t>" went to his family and asked the same to his family. But no one got ready to partner in his </a:t>
            </a:r>
            <a:r>
              <a:rPr lang="en-US" dirty="0" err="1"/>
              <a:t>sins.Not</a:t>
            </a:r>
            <a:r>
              <a:rPr lang="en-US" dirty="0"/>
              <a:t> his </a:t>
            </a:r>
            <a:r>
              <a:rPr lang="en-US" dirty="0" err="1"/>
              <a:t>wife,children</a:t>
            </a:r>
            <a:r>
              <a:rPr lang="en-US" dirty="0"/>
              <a:t> or parents.</a:t>
            </a:r>
          </a:p>
          <a:p>
            <a:r>
              <a:rPr lang="en-US" dirty="0"/>
              <a:t>Very depressed "</a:t>
            </a:r>
            <a:r>
              <a:rPr lang="en-US" dirty="0" err="1"/>
              <a:t>Valya</a:t>
            </a:r>
            <a:r>
              <a:rPr lang="en-US" dirty="0"/>
              <a:t>" came back to </a:t>
            </a:r>
            <a:r>
              <a:rPr lang="en-US" dirty="0" err="1"/>
              <a:t>Narada</a:t>
            </a:r>
            <a:r>
              <a:rPr lang="en-US" dirty="0"/>
              <a:t> and wit folded hands requested </a:t>
            </a:r>
            <a:r>
              <a:rPr lang="en-US" dirty="0" err="1"/>
              <a:t>Narada</a:t>
            </a:r>
            <a:r>
              <a:rPr lang="en-US" dirty="0"/>
              <a:t> "No one is ready to share my sins. Please tell me the way to get rid of these sorrows. Whatever you say , I </a:t>
            </a:r>
            <a:r>
              <a:rPr lang="en-US" dirty="0" err="1"/>
              <a:t>wil</a:t>
            </a:r>
            <a:r>
              <a:rPr lang="en-US" dirty="0"/>
              <a:t> follow your words."</a:t>
            </a:r>
          </a:p>
          <a:p>
            <a:r>
              <a:rPr lang="en-US" dirty="0" err="1"/>
              <a:t>Narada</a:t>
            </a:r>
            <a:r>
              <a:rPr lang="en-US" dirty="0"/>
              <a:t> said "OK, now surrender yourself to </a:t>
            </a:r>
            <a:r>
              <a:rPr lang="en-US" dirty="0" err="1"/>
              <a:t>Narayana</a:t>
            </a:r>
            <a:r>
              <a:rPr lang="en-US" dirty="0"/>
              <a:t> </a:t>
            </a:r>
            <a:r>
              <a:rPr lang="en-US" dirty="0">
                <a:hlinkClick r:id="rId6"/>
              </a:rPr>
              <a:t>god</a:t>
            </a:r>
            <a:r>
              <a:rPr lang="en-US" dirty="0"/>
              <a:t> and keep chanting his name . this is the only way to get rid of your sins. </a:t>
            </a:r>
          </a:p>
          <a:p>
            <a:r>
              <a:rPr lang="en-US" dirty="0"/>
              <a:t>I'll give you the Mantra (The name of god to chant) . Continuously chant this mantra with whole-heartedness and you will attain the peace and godliness." </a:t>
            </a:r>
            <a:r>
              <a:rPr lang="en-US" dirty="0" err="1"/>
              <a:t>Narada</a:t>
            </a:r>
            <a:r>
              <a:rPr lang="en-US" dirty="0"/>
              <a:t> then gave him the Mantra. he asked </a:t>
            </a:r>
            <a:r>
              <a:rPr lang="en-US" dirty="0" err="1"/>
              <a:t>valya</a:t>
            </a:r>
            <a:r>
              <a:rPr lang="en-US" dirty="0"/>
              <a:t> to chant "</a:t>
            </a:r>
            <a:r>
              <a:rPr lang="en-US" dirty="0" err="1"/>
              <a:t>MaRa</a:t>
            </a:r>
            <a:r>
              <a:rPr lang="en-US" dirty="0"/>
              <a:t>". Actually "</a:t>
            </a:r>
            <a:r>
              <a:rPr lang="en-US" dirty="0" err="1"/>
              <a:t>MaRa</a:t>
            </a:r>
            <a:r>
              <a:rPr lang="en-US" dirty="0"/>
              <a:t>" is not a god's name ; but continuous chanting creates the sound of god's name as "</a:t>
            </a:r>
            <a:r>
              <a:rPr lang="en-US" dirty="0" err="1"/>
              <a:t>RaMa</a:t>
            </a:r>
            <a:r>
              <a:rPr lang="en-US" dirty="0"/>
              <a:t>" .</a:t>
            </a:r>
          </a:p>
          <a:p>
            <a:r>
              <a:rPr lang="en-US" dirty="0"/>
              <a:t>After that </a:t>
            </a:r>
            <a:r>
              <a:rPr lang="en-US" dirty="0" err="1"/>
              <a:t>Narada</a:t>
            </a:r>
            <a:r>
              <a:rPr lang="en-US" dirty="0"/>
              <a:t> went from there and </a:t>
            </a:r>
            <a:r>
              <a:rPr lang="en-US" dirty="0" err="1"/>
              <a:t>Valya</a:t>
            </a:r>
            <a:r>
              <a:rPr lang="en-US" dirty="0"/>
              <a:t> started chanting the mantra as "</a:t>
            </a:r>
            <a:r>
              <a:rPr lang="en-US" dirty="0" err="1"/>
              <a:t>MaRaMaRaMaRa</a:t>
            </a:r>
            <a:r>
              <a:rPr lang="en-US" dirty="0"/>
              <a:t>.....".This mantra changed </a:t>
            </a:r>
            <a:r>
              <a:rPr lang="en-US" dirty="0" err="1"/>
              <a:t>Valya's</a:t>
            </a:r>
            <a:r>
              <a:rPr lang="en-US" dirty="0"/>
              <a:t> life permanently. After few days </a:t>
            </a:r>
            <a:r>
              <a:rPr lang="en-US" dirty="0" err="1"/>
              <a:t>Narada</a:t>
            </a:r>
            <a:r>
              <a:rPr lang="en-US" dirty="0"/>
              <a:t> came to see the progress of </a:t>
            </a:r>
            <a:r>
              <a:rPr lang="en-US" dirty="0" err="1"/>
              <a:t>Valya</a:t>
            </a:r>
            <a:r>
              <a:rPr lang="en-US" dirty="0"/>
              <a:t>.</a:t>
            </a:r>
          </a:p>
          <a:p>
            <a:r>
              <a:rPr lang="en-US" dirty="0"/>
              <a:t>Now </a:t>
            </a:r>
            <a:r>
              <a:rPr lang="en-US" dirty="0" err="1"/>
              <a:t>valya</a:t>
            </a:r>
            <a:r>
              <a:rPr lang="en-US" dirty="0"/>
              <a:t> has become the knowledgeable and peaceful saint. </a:t>
            </a:r>
            <a:r>
              <a:rPr lang="en-US" dirty="0" err="1"/>
              <a:t>Narada</a:t>
            </a:r>
            <a:r>
              <a:rPr lang="en-US" dirty="0"/>
              <a:t> gave him the name "</a:t>
            </a:r>
            <a:r>
              <a:rPr lang="en-US" dirty="0" err="1"/>
              <a:t>Valmiki</a:t>
            </a:r>
            <a:r>
              <a:rPr lang="en-US" dirty="0"/>
              <a:t>". From then </a:t>
            </a:r>
            <a:r>
              <a:rPr lang="en-US" dirty="0" err="1"/>
              <a:t>Valya</a:t>
            </a:r>
            <a:r>
              <a:rPr lang="en-US" dirty="0"/>
              <a:t> is known as "Maharishi </a:t>
            </a:r>
            <a:r>
              <a:rPr lang="en-US" dirty="0" err="1"/>
              <a:t>Valmiki</a:t>
            </a:r>
            <a:r>
              <a:rPr lang="en-US" dirty="0"/>
              <a:t>". </a:t>
            </a:r>
            <a:r>
              <a:rPr lang="en-US" dirty="0" err="1"/>
              <a:t>Valmiki</a:t>
            </a:r>
            <a:r>
              <a:rPr lang="en-US" dirty="0"/>
              <a:t> wrote the great epic of Lord Rama known as the Ramayana.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lstStyle/>
          <a:p>
            <a:r>
              <a:rPr lang="en-US" dirty="0" err="1">
                <a:solidFill>
                  <a:srgbClr val="C00000"/>
                </a:solidFill>
              </a:rPr>
              <a:t>Adi</a:t>
            </a:r>
            <a:r>
              <a:rPr lang="en-US" dirty="0">
                <a:solidFill>
                  <a:srgbClr val="C00000"/>
                </a:solidFill>
              </a:rPr>
              <a:t> </a:t>
            </a:r>
            <a:r>
              <a:rPr lang="en-US" dirty="0" err="1">
                <a:solidFill>
                  <a:srgbClr val="C00000"/>
                </a:solidFill>
              </a:rPr>
              <a:t>Sankara</a:t>
            </a:r>
            <a:endParaRPr lang="en-US" dirty="0">
              <a:solidFill>
                <a:srgbClr val="C00000"/>
              </a:solidFill>
            </a:endParaRPr>
          </a:p>
        </p:txBody>
      </p:sp>
      <p:pic>
        <p:nvPicPr>
          <p:cNvPr id="1026" name="Picture 2" descr="File:Raja Ravi Varma - Sankaracharya.jpg">
            <a:hlinkClick r:id="rId2"/>
          </p:cNvPr>
          <p:cNvPicPr>
            <a:picLocks noChangeAspect="1" noChangeArrowheads="1"/>
          </p:cNvPicPr>
          <p:nvPr/>
        </p:nvPicPr>
        <p:blipFill>
          <a:blip r:embed="rId3" cstate="print"/>
          <a:srcRect/>
          <a:stretch>
            <a:fillRect/>
          </a:stretch>
        </p:blipFill>
        <p:spPr bwMode="auto">
          <a:xfrm>
            <a:off x="304800" y="990600"/>
            <a:ext cx="3657600" cy="3758358"/>
          </a:xfrm>
          <a:prstGeom prst="rect">
            <a:avLst/>
          </a:prstGeom>
          <a:noFill/>
        </p:spPr>
      </p:pic>
      <p:sp>
        <p:nvSpPr>
          <p:cNvPr id="5" name="TextBox 4"/>
          <p:cNvSpPr txBox="1"/>
          <p:nvPr/>
        </p:nvSpPr>
        <p:spPr>
          <a:xfrm>
            <a:off x="4038600" y="762000"/>
            <a:ext cx="4876800" cy="6063198"/>
          </a:xfrm>
          <a:prstGeom prst="rect">
            <a:avLst/>
          </a:prstGeom>
          <a:noFill/>
        </p:spPr>
        <p:txBody>
          <a:bodyPr wrap="square" rtlCol="0">
            <a:spAutoFit/>
          </a:bodyPr>
          <a:lstStyle/>
          <a:p>
            <a:pPr>
              <a:buFont typeface="Arial" pitchFamily="34" charset="0"/>
              <a:buChar char="•"/>
            </a:pPr>
            <a:r>
              <a:rPr lang="en-US" b="1" dirty="0"/>
              <a:t>  </a:t>
            </a:r>
            <a:r>
              <a:rPr lang="en-US" sz="1400" b="1" dirty="0" err="1"/>
              <a:t>Adi</a:t>
            </a:r>
            <a:r>
              <a:rPr lang="en-US" sz="1400" b="1" dirty="0"/>
              <a:t> </a:t>
            </a:r>
            <a:r>
              <a:rPr lang="en-US" sz="1400" dirty="0"/>
              <a:t>(788 CE - 820 CE</a:t>
            </a:r>
            <a:r>
              <a:rPr lang="en-US" sz="1400" baseline="30000" dirty="0">
                <a:hlinkClick r:id="" action="ppaction://hlinkfile"/>
              </a:rPr>
              <a:t>[1]</a:t>
            </a:r>
            <a:r>
              <a:rPr lang="en-US" sz="1400" dirty="0"/>
              <a:t>), also known as </a:t>
            </a:r>
            <a:r>
              <a:rPr lang="en-US" sz="1400" b="1" dirty="0" err="1"/>
              <a:t>Śaṅkara</a:t>
            </a:r>
            <a:r>
              <a:rPr lang="en-US" sz="1400" dirty="0"/>
              <a:t>, was an Indian </a:t>
            </a:r>
            <a:r>
              <a:rPr lang="en-US" sz="1400" dirty="0">
                <a:hlinkClick r:id="rId4" action="ppaction://hlinkfile" tooltip="Philosopher"/>
              </a:rPr>
              <a:t>philosopher</a:t>
            </a:r>
            <a:r>
              <a:rPr lang="en-US" sz="1400" dirty="0"/>
              <a:t> who consolidated the doctrine of </a:t>
            </a:r>
            <a:r>
              <a:rPr lang="en-US" sz="1400" dirty="0" err="1">
                <a:hlinkClick r:id="rId5" action="ppaction://hlinkfile"/>
              </a:rPr>
              <a:t>Advaita</a:t>
            </a:r>
            <a:r>
              <a:rPr lang="en-US" sz="1400" dirty="0">
                <a:hlinkClick r:id="rId5" action="ppaction://hlinkfile"/>
              </a:rPr>
              <a:t> Vedanta</a:t>
            </a:r>
            <a:r>
              <a:rPr lang="en-US" sz="1400" dirty="0"/>
              <a:t>, a sub-school of </a:t>
            </a:r>
            <a:r>
              <a:rPr lang="en-US" sz="1400" dirty="0">
                <a:hlinkClick r:id="rId6" action="ppaction://hlinkfile"/>
              </a:rPr>
              <a:t>Vedanta</a:t>
            </a:r>
            <a:r>
              <a:rPr lang="en-US" sz="1400" dirty="0"/>
              <a:t>. He hailed from </a:t>
            </a:r>
            <a:r>
              <a:rPr lang="en-US" sz="1400" dirty="0" err="1">
                <a:hlinkClick r:id="rId7" action="ppaction://hlinkfile"/>
              </a:rPr>
              <a:t>Kalady</a:t>
            </a:r>
            <a:r>
              <a:rPr lang="en-US" sz="1400" dirty="0"/>
              <a:t> of present day </a:t>
            </a:r>
            <a:r>
              <a:rPr lang="en-US" sz="1400" dirty="0">
                <a:hlinkClick r:id="rId8" action="ppaction://hlinkfile"/>
              </a:rPr>
              <a:t>Kerala</a:t>
            </a:r>
            <a:r>
              <a:rPr lang="en-US" sz="1400" dirty="0"/>
              <a:t>.</a:t>
            </a:r>
          </a:p>
          <a:p>
            <a:pPr>
              <a:buFont typeface="Arial" pitchFamily="34" charset="0"/>
              <a:buChar char="•"/>
            </a:pPr>
            <a:endParaRPr lang="en-US" sz="1400" dirty="0"/>
          </a:p>
          <a:p>
            <a:pPr>
              <a:buFont typeface="Arial" pitchFamily="34" charset="0"/>
              <a:buChar char="•"/>
            </a:pPr>
            <a:r>
              <a:rPr lang="en-US" sz="1400" dirty="0"/>
              <a:t>  </a:t>
            </a:r>
            <a:r>
              <a:rPr lang="en-US" sz="1600" b="1" dirty="0" err="1"/>
              <a:t>Shankara</a:t>
            </a:r>
            <a:r>
              <a:rPr lang="en-US" sz="1600" b="1" dirty="0"/>
              <a:t> travelled across India and other parts of </a:t>
            </a:r>
            <a:r>
              <a:rPr lang="en-US" sz="1600" b="1" dirty="0">
                <a:hlinkClick r:id="rId9" action="ppaction://hlinkfile"/>
              </a:rPr>
              <a:t>South Asia</a:t>
            </a:r>
            <a:r>
              <a:rPr lang="en-US" sz="1600" b="1" dirty="0"/>
              <a:t> to propagate his philosophy through discourses and debates with other thinkers. </a:t>
            </a:r>
            <a:r>
              <a:rPr lang="en-US" sz="1400" dirty="0"/>
              <a:t>He founded four </a:t>
            </a:r>
            <a:r>
              <a:rPr lang="en-US" sz="1400" i="1" dirty="0" err="1">
                <a:hlinkClick r:id="" action="ppaction://hlinkfile"/>
              </a:rPr>
              <a:t>mathas</a:t>
            </a:r>
            <a:r>
              <a:rPr lang="en-US" sz="1400" dirty="0"/>
              <a:t> ("monasteries"), which helped in the historical development, revival and spread of </a:t>
            </a:r>
            <a:r>
              <a:rPr lang="en-US" sz="1400" dirty="0" err="1"/>
              <a:t>Advaita</a:t>
            </a:r>
            <a:r>
              <a:rPr lang="en-US" sz="1400" dirty="0"/>
              <a:t> Vedanta. </a:t>
            </a:r>
          </a:p>
          <a:p>
            <a:pPr>
              <a:buFont typeface="Arial" pitchFamily="34" charset="0"/>
              <a:buChar char="•"/>
            </a:pPr>
            <a:endParaRPr lang="en-US" sz="1400" dirty="0"/>
          </a:p>
          <a:p>
            <a:pPr>
              <a:buFont typeface="Arial" pitchFamily="34" charset="0"/>
              <a:buChar char="•"/>
            </a:pPr>
            <a:endParaRPr lang="en-US" sz="1400" dirty="0"/>
          </a:p>
          <a:p>
            <a:pPr>
              <a:buFont typeface="Arial" pitchFamily="34" charset="0"/>
              <a:buChar char="•"/>
            </a:pPr>
            <a:r>
              <a:rPr lang="en-US" sz="1400" dirty="0"/>
              <a:t> </a:t>
            </a:r>
            <a:r>
              <a:rPr lang="en-US" sz="1600" b="1" dirty="0" err="1"/>
              <a:t>Shankara</a:t>
            </a:r>
            <a:r>
              <a:rPr lang="en-US" sz="1600" b="1" dirty="0"/>
              <a:t> himself is attributed to composing the popular 8th century Hindu devotional composition </a:t>
            </a:r>
            <a:r>
              <a:rPr lang="en-US" sz="1600" b="1" dirty="0" err="1">
                <a:hlinkClick r:id="rId10" action="ppaction://hlinkfile"/>
              </a:rPr>
              <a:t>Bhaja</a:t>
            </a:r>
            <a:r>
              <a:rPr lang="en-US" sz="1600" b="1" dirty="0">
                <a:hlinkClick r:id="rId10" action="ppaction://hlinkfile"/>
              </a:rPr>
              <a:t> </a:t>
            </a:r>
            <a:r>
              <a:rPr lang="en-US" sz="1600" b="1" dirty="0" err="1">
                <a:hlinkClick r:id="rId10" action="ppaction://hlinkfile"/>
              </a:rPr>
              <a:t>Govindam</a:t>
            </a:r>
            <a:r>
              <a:rPr lang="en-US" sz="1600" b="1" dirty="0"/>
              <a:t> (literal meaning, "Worship </a:t>
            </a:r>
            <a:r>
              <a:rPr lang="en-US" sz="1600" b="1" dirty="0" err="1"/>
              <a:t>Govinda</a:t>
            </a:r>
            <a:r>
              <a:rPr lang="en-US" sz="1600" b="1" dirty="0"/>
              <a:t>"). T</a:t>
            </a:r>
            <a:r>
              <a:rPr lang="en-US" sz="1400" dirty="0"/>
              <a:t>his work of </a:t>
            </a:r>
            <a:r>
              <a:rPr lang="en-US" sz="1400" dirty="0" err="1"/>
              <a:t>Adi</a:t>
            </a:r>
            <a:r>
              <a:rPr lang="en-US" sz="1400" dirty="0"/>
              <a:t> </a:t>
            </a:r>
            <a:r>
              <a:rPr lang="en-US" sz="1400" dirty="0" err="1"/>
              <a:t>Shankara</a:t>
            </a:r>
            <a:r>
              <a:rPr lang="en-US" sz="1400" dirty="0"/>
              <a:t> is considered as a good summary of </a:t>
            </a:r>
            <a:r>
              <a:rPr lang="en-US" sz="1400" dirty="0" err="1"/>
              <a:t>Advaita</a:t>
            </a:r>
            <a:r>
              <a:rPr lang="en-US" sz="1400" dirty="0"/>
              <a:t> Vedanta and underscores the view that devotion to God, </a:t>
            </a:r>
            <a:r>
              <a:rPr lang="en-US" sz="1400" dirty="0" err="1">
                <a:hlinkClick r:id="rId11" action="ppaction://hlinkfile"/>
              </a:rPr>
              <a:t>Govinda</a:t>
            </a:r>
            <a:r>
              <a:rPr lang="en-US" sz="1400" dirty="0"/>
              <a:t>, is not only an important part of general spirituality, but the concluding verse drives through the message of </a:t>
            </a:r>
            <a:r>
              <a:rPr lang="en-US" sz="1400" dirty="0" err="1"/>
              <a:t>Shankara</a:t>
            </a:r>
            <a:r>
              <a:rPr lang="en-US" sz="1400" dirty="0"/>
              <a:t>: "Worship </a:t>
            </a:r>
            <a:r>
              <a:rPr lang="en-US" sz="1400" dirty="0" err="1">
                <a:hlinkClick r:id="rId11" action="ppaction://hlinkfile"/>
              </a:rPr>
              <a:t>Govinda</a:t>
            </a:r>
            <a:r>
              <a:rPr lang="en-US" sz="1400" dirty="0"/>
              <a:t>, worship </a:t>
            </a:r>
            <a:r>
              <a:rPr lang="en-US" sz="1400" dirty="0" err="1">
                <a:hlinkClick r:id="rId11" action="ppaction://hlinkfile"/>
              </a:rPr>
              <a:t>Govinda</a:t>
            </a:r>
            <a:r>
              <a:rPr lang="en-US" sz="1400" dirty="0"/>
              <a:t>, worship </a:t>
            </a:r>
            <a:r>
              <a:rPr lang="en-US" sz="1400" dirty="0" err="1">
                <a:hlinkClick r:id="rId11" action="ppaction://hlinkfile"/>
              </a:rPr>
              <a:t>Govinda</a:t>
            </a:r>
            <a:r>
              <a:rPr lang="en-US" sz="1400" dirty="0"/>
              <a:t>, Oh fool! Other than chanting the Lord's names, there is no other way to cross the life's ocean".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C00000"/>
                </a:solidFill>
              </a:rPr>
              <a:t>Bhaja</a:t>
            </a:r>
            <a:r>
              <a:rPr lang="en-US" dirty="0">
                <a:solidFill>
                  <a:srgbClr val="C00000"/>
                </a:solidFill>
              </a:rPr>
              <a:t> </a:t>
            </a:r>
            <a:r>
              <a:rPr lang="en-US" dirty="0" err="1">
                <a:solidFill>
                  <a:srgbClr val="C00000"/>
                </a:solidFill>
              </a:rPr>
              <a:t>Govindam</a:t>
            </a:r>
            <a:r>
              <a:rPr lang="en-US" dirty="0">
                <a:solidFill>
                  <a:srgbClr val="C00000"/>
                </a:solidFill>
              </a:rPr>
              <a:t> </a:t>
            </a:r>
          </a:p>
        </p:txBody>
      </p:sp>
      <p:sp>
        <p:nvSpPr>
          <p:cNvPr id="3" name="Content Placeholder 2"/>
          <p:cNvSpPr>
            <a:spLocks noGrp="1"/>
          </p:cNvSpPr>
          <p:nvPr>
            <p:ph sz="quarter" idx="1"/>
          </p:nvPr>
        </p:nvSpPr>
        <p:spPr/>
        <p:txBody>
          <a:bodyPr>
            <a:normAutofit fontScale="70000" lnSpcReduction="20000"/>
          </a:bodyPr>
          <a:lstStyle/>
          <a:p>
            <a:endParaRPr lang="en-US" dirty="0"/>
          </a:p>
          <a:p>
            <a:r>
              <a:rPr lang="en-US" dirty="0"/>
              <a:t>1. </a:t>
            </a:r>
            <a:r>
              <a:rPr lang="en-US" b="1" dirty="0" err="1"/>
              <a:t>bhajagovindaM</a:t>
            </a:r>
            <a:r>
              <a:rPr lang="en-US" b="1" dirty="0"/>
              <a:t> </a:t>
            </a:r>
            <a:r>
              <a:rPr lang="en-US" b="1" dirty="0" err="1"/>
              <a:t>bhajagovindaM</a:t>
            </a:r>
            <a:br>
              <a:rPr lang="en-US" b="1" dirty="0"/>
            </a:br>
            <a:r>
              <a:rPr lang="en-US" b="1" dirty="0" err="1"/>
              <a:t>govindaM</a:t>
            </a:r>
            <a:r>
              <a:rPr lang="en-US" b="1" dirty="0"/>
              <a:t> </a:t>
            </a:r>
            <a:r>
              <a:rPr lang="en-US" b="1" dirty="0" err="1"/>
              <a:t>bhajamuuDhamate</a:t>
            </a:r>
            <a:r>
              <a:rPr lang="en-US" b="1" dirty="0"/>
              <a:t> .</a:t>
            </a:r>
            <a:br>
              <a:rPr lang="en-US" b="1" dirty="0"/>
            </a:br>
            <a:r>
              <a:rPr lang="en-US" b="1" dirty="0" err="1"/>
              <a:t>saMpraapte</a:t>
            </a:r>
            <a:r>
              <a:rPr lang="en-US" b="1" dirty="0"/>
              <a:t> </a:t>
            </a:r>
            <a:r>
              <a:rPr lang="en-US" b="1" dirty="0" err="1"/>
              <a:t>sannihite</a:t>
            </a:r>
            <a:r>
              <a:rPr lang="en-US" b="1" dirty="0"/>
              <a:t> </a:t>
            </a:r>
            <a:r>
              <a:rPr lang="en-US" b="1" dirty="0" err="1"/>
              <a:t>kaale</a:t>
            </a:r>
            <a:r>
              <a:rPr lang="en-US" b="1" dirty="0"/>
              <a:t> </a:t>
            </a:r>
            <a:br>
              <a:rPr lang="en-US" b="1" dirty="0"/>
            </a:br>
            <a:r>
              <a:rPr lang="en-US" b="1" dirty="0" err="1"/>
              <a:t>nahi</a:t>
            </a:r>
            <a:r>
              <a:rPr lang="en-US" b="1" dirty="0"/>
              <a:t> </a:t>
            </a:r>
            <a:r>
              <a:rPr lang="en-US" b="1" dirty="0" err="1"/>
              <a:t>nahi</a:t>
            </a:r>
            <a:r>
              <a:rPr lang="en-US" b="1" dirty="0"/>
              <a:t> </a:t>
            </a:r>
            <a:r>
              <a:rPr lang="en-US" b="1" dirty="0" err="1"/>
              <a:t>rakshati</a:t>
            </a:r>
            <a:r>
              <a:rPr lang="en-US" b="1" dirty="0"/>
              <a:t> </a:t>
            </a:r>
            <a:r>
              <a:rPr lang="en-US" b="1" dirty="0" err="1"/>
              <a:t>DukR^iJNkaraNe</a:t>
            </a:r>
            <a:r>
              <a:rPr lang="en-US" b="1" dirty="0"/>
              <a:t> </a:t>
            </a:r>
            <a:br>
              <a:rPr lang="en-US" dirty="0"/>
            </a:br>
            <a:r>
              <a:rPr lang="en-US" b="1" dirty="0"/>
              <a:t>                                                       </a:t>
            </a:r>
            <a:endParaRPr lang="en-US" dirty="0"/>
          </a:p>
          <a:p>
            <a:pPr>
              <a:buNone/>
            </a:pPr>
            <a:r>
              <a:rPr lang="en-US" dirty="0"/>
              <a:t>      Worship </a:t>
            </a:r>
            <a:r>
              <a:rPr lang="en-US" dirty="0" err="1"/>
              <a:t>Govinda</a:t>
            </a:r>
            <a:r>
              <a:rPr lang="en-US" dirty="0"/>
              <a:t>, Worship </a:t>
            </a:r>
            <a:r>
              <a:rPr lang="en-US" dirty="0" err="1"/>
              <a:t>Govinda</a:t>
            </a:r>
            <a:r>
              <a:rPr lang="en-US" dirty="0"/>
              <a:t>, Worship </a:t>
            </a:r>
            <a:r>
              <a:rPr lang="en-US" dirty="0" err="1"/>
              <a:t>Govinda</a:t>
            </a:r>
            <a:r>
              <a:rPr lang="en-US" dirty="0"/>
              <a:t>. Oh fool ! Rules of Grammar will not save you at the time of your death. </a:t>
            </a:r>
            <a:br>
              <a:rPr lang="en-US" dirty="0"/>
            </a:br>
            <a:r>
              <a:rPr lang="en-US" dirty="0"/>
              <a:t> </a:t>
            </a:r>
            <a:br>
              <a:rPr lang="en-US" dirty="0"/>
            </a:br>
            <a:endParaRPr lang="en-US" dirty="0"/>
          </a:p>
          <a:p>
            <a:r>
              <a:rPr lang="en-US" dirty="0"/>
              <a:t>2. </a:t>
            </a:r>
            <a:r>
              <a:rPr lang="en-US" dirty="0" err="1"/>
              <a:t>mUDha</a:t>
            </a:r>
            <a:r>
              <a:rPr lang="en-US" dirty="0"/>
              <a:t> </a:t>
            </a:r>
            <a:r>
              <a:rPr lang="en-US" dirty="0" err="1"/>
              <a:t>jahiihi</a:t>
            </a:r>
            <a:r>
              <a:rPr lang="en-US" dirty="0"/>
              <a:t> </a:t>
            </a:r>
            <a:r>
              <a:rPr lang="en-US" dirty="0" err="1"/>
              <a:t>dhanaagamatR^ishhNaaM</a:t>
            </a:r>
            <a:r>
              <a:rPr lang="en-US" dirty="0"/>
              <a:t> </a:t>
            </a:r>
            <a:br>
              <a:rPr lang="en-US" dirty="0"/>
            </a:br>
            <a:r>
              <a:rPr lang="en-US" dirty="0" err="1"/>
              <a:t>kuru</a:t>
            </a:r>
            <a:r>
              <a:rPr lang="en-US" dirty="0"/>
              <a:t> </a:t>
            </a:r>
            <a:r>
              <a:rPr lang="en-US" dirty="0" err="1"/>
              <a:t>sadbuddhiM</a:t>
            </a:r>
            <a:r>
              <a:rPr lang="en-US" dirty="0"/>
              <a:t> </a:t>
            </a:r>
            <a:r>
              <a:rPr lang="en-US" dirty="0" err="1"/>
              <a:t>manasi</a:t>
            </a:r>
            <a:r>
              <a:rPr lang="en-US" dirty="0"/>
              <a:t> </a:t>
            </a:r>
            <a:r>
              <a:rPr lang="en-US" dirty="0" err="1"/>
              <a:t>vitR^ishhNaam.h</a:t>
            </a:r>
            <a:r>
              <a:rPr lang="en-US" dirty="0"/>
              <a:t> .</a:t>
            </a:r>
            <a:br>
              <a:rPr lang="en-US" dirty="0"/>
            </a:br>
            <a:r>
              <a:rPr lang="en-US" dirty="0" err="1"/>
              <a:t>yallabhase</a:t>
            </a:r>
            <a:r>
              <a:rPr lang="en-US" dirty="0"/>
              <a:t> </a:t>
            </a:r>
            <a:r>
              <a:rPr lang="en-US" dirty="0" err="1"/>
              <a:t>nijakarmopaattaM</a:t>
            </a:r>
            <a:r>
              <a:rPr lang="en-US" dirty="0"/>
              <a:t> </a:t>
            </a:r>
            <a:br>
              <a:rPr lang="en-US" dirty="0"/>
            </a:br>
            <a:r>
              <a:rPr lang="en-US" dirty="0" err="1"/>
              <a:t>vittaM</a:t>
            </a:r>
            <a:r>
              <a:rPr lang="en-US" dirty="0"/>
              <a:t> </a:t>
            </a:r>
            <a:r>
              <a:rPr lang="en-US" dirty="0" err="1"/>
              <a:t>tena</a:t>
            </a:r>
            <a:r>
              <a:rPr lang="en-US" dirty="0"/>
              <a:t> </a:t>
            </a:r>
            <a:r>
              <a:rPr lang="en-US" dirty="0" err="1"/>
              <a:t>vinodaya</a:t>
            </a:r>
            <a:r>
              <a:rPr lang="en-US" dirty="0"/>
              <a:t> </a:t>
            </a:r>
            <a:r>
              <a:rPr lang="en-US" dirty="0" err="1"/>
              <a:t>chittam.h</a:t>
            </a:r>
            <a:r>
              <a:rPr lang="en-US" dirty="0"/>
              <a:t> </a:t>
            </a:r>
            <a:br>
              <a:rPr lang="en-US" dirty="0"/>
            </a:br>
            <a:endParaRPr lang="en-US" dirty="0"/>
          </a:p>
          <a:p>
            <a:pPr>
              <a:buNone/>
            </a:pPr>
            <a:r>
              <a:rPr lang="en-US" dirty="0"/>
              <a:t>    Give up your thirst to amass wealth, devote your mind to thoughts to the Real. Be content with what comes through actions already performed in the past. </a:t>
            </a:r>
            <a:br>
              <a:rPr lang="en-US" dirty="0"/>
            </a:b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C00000"/>
                </a:solidFill>
              </a:rPr>
              <a:t>Meerabai</a:t>
            </a:r>
            <a:endParaRPr lang="en-US" dirty="0">
              <a:solidFill>
                <a:srgbClr val="C00000"/>
              </a:solidFill>
            </a:endParaRPr>
          </a:p>
        </p:txBody>
      </p:sp>
      <p:sp>
        <p:nvSpPr>
          <p:cNvPr id="3" name="Content Placeholder 2"/>
          <p:cNvSpPr>
            <a:spLocks noGrp="1"/>
          </p:cNvSpPr>
          <p:nvPr>
            <p:ph sz="quarter" idx="1"/>
          </p:nvPr>
        </p:nvSpPr>
        <p:spPr>
          <a:xfrm>
            <a:off x="4114800" y="1524000"/>
            <a:ext cx="4572000" cy="4953000"/>
          </a:xfrm>
        </p:spPr>
        <p:txBody>
          <a:bodyPr>
            <a:normAutofit fontScale="77500" lnSpcReduction="20000"/>
          </a:bodyPr>
          <a:lstStyle/>
          <a:p>
            <a:r>
              <a:rPr lang="en-US" sz="2300" dirty="0" err="1"/>
              <a:t>Meerabai</a:t>
            </a:r>
            <a:r>
              <a:rPr lang="en-US" sz="2300" dirty="0"/>
              <a:t> (</a:t>
            </a:r>
            <a:r>
              <a:rPr lang="en-US" sz="2300" dirty="0" err="1">
                <a:hlinkClick r:id="rId2" action="ppaction://hlinkfile" tooltip="Rajasthani language"/>
              </a:rPr>
              <a:t>Rajasthani</a:t>
            </a:r>
            <a:r>
              <a:rPr lang="en-US" sz="2300" dirty="0"/>
              <a:t>: </a:t>
            </a:r>
            <a:r>
              <a:rPr lang="en-US" sz="2300" dirty="0" err="1"/>
              <a:t>मीराबाई</a:t>
            </a:r>
            <a:r>
              <a:rPr lang="en-US" sz="2300" dirty="0"/>
              <a:t>) (c.1498-c.1547</a:t>
            </a:r>
            <a:r>
              <a:rPr lang="en-US" sz="2300" dirty="0">
                <a:hlinkClick r:id="rId3" action="ppaction://hlinkfile" tooltip="Anno Domini"/>
              </a:rPr>
              <a:t>AD</a:t>
            </a:r>
            <a:r>
              <a:rPr lang="en-US" sz="2300" dirty="0"/>
              <a:t>) was an aristocratic </a:t>
            </a:r>
            <a:r>
              <a:rPr lang="en-US" sz="2300" dirty="0">
                <a:hlinkClick r:id="rId4" action="ppaction://hlinkfile"/>
              </a:rPr>
              <a:t>Hindu</a:t>
            </a:r>
            <a:r>
              <a:rPr lang="en-US" sz="2300" dirty="0"/>
              <a:t> </a:t>
            </a:r>
            <a:r>
              <a:rPr lang="en-US" sz="2300" dirty="0">
                <a:hlinkClick r:id="rId5" action="ppaction://hlinkfile" tooltip="Mystical"/>
              </a:rPr>
              <a:t>mystical</a:t>
            </a:r>
            <a:r>
              <a:rPr lang="en-US" sz="2300" dirty="0"/>
              <a:t> singer devotee of lord </a:t>
            </a:r>
            <a:r>
              <a:rPr lang="en-US" sz="2300" dirty="0">
                <a:hlinkClick r:id="rId6" action="ppaction://hlinkfile"/>
              </a:rPr>
              <a:t>Krishna</a:t>
            </a:r>
            <a:r>
              <a:rPr lang="en-US" sz="2300" dirty="0"/>
              <a:t> from </a:t>
            </a:r>
            <a:r>
              <a:rPr lang="en-US" sz="2300" dirty="0">
                <a:hlinkClick r:id="rId7" action="ppaction://hlinkfile"/>
              </a:rPr>
              <a:t>Rajasthan</a:t>
            </a:r>
            <a:r>
              <a:rPr lang="en-US" sz="2300" dirty="0"/>
              <a:t> and one of the most significant figures of the </a:t>
            </a:r>
            <a:r>
              <a:rPr lang="en-US" sz="2300" dirty="0" err="1">
                <a:hlinkClick r:id="rId8" action="ppaction://hlinkfile"/>
              </a:rPr>
              <a:t>Sant</a:t>
            </a:r>
            <a:r>
              <a:rPr lang="en-US" sz="2300" dirty="0"/>
              <a:t> tradition of the </a:t>
            </a:r>
            <a:r>
              <a:rPr lang="en-US" sz="2300" dirty="0" err="1">
                <a:hlinkClick r:id="rId9" action="ppaction://hlinkfile" tooltip="Vaishnava"/>
              </a:rPr>
              <a:t>Vaishnava</a:t>
            </a:r>
            <a:r>
              <a:rPr lang="en-US" sz="2300" dirty="0"/>
              <a:t> </a:t>
            </a:r>
            <a:r>
              <a:rPr lang="en-US" sz="2300" dirty="0" err="1">
                <a:hlinkClick r:id="rId10" action="ppaction://hlinkfile"/>
              </a:rPr>
              <a:t>bhakti</a:t>
            </a:r>
            <a:r>
              <a:rPr lang="en-US" sz="2300" dirty="0">
                <a:hlinkClick r:id="rId10" action="ppaction://hlinkfile"/>
              </a:rPr>
              <a:t> movement</a:t>
            </a:r>
            <a:r>
              <a:rPr lang="en-US" sz="2300" dirty="0"/>
              <a:t>. </a:t>
            </a:r>
          </a:p>
          <a:p>
            <a:r>
              <a:rPr lang="en-US" sz="2300" dirty="0"/>
              <a:t>Some 12-1300 prayerful songs or </a:t>
            </a:r>
            <a:r>
              <a:rPr lang="en-US" sz="2300" i="1" dirty="0" err="1">
                <a:hlinkClick r:id="rId11" action="ppaction://hlinkfile" tooltip="Bhajans"/>
              </a:rPr>
              <a:t>bhajans</a:t>
            </a:r>
            <a:r>
              <a:rPr lang="en-US" sz="2300" dirty="0"/>
              <a:t> attributed to her are popular throughout India and have been published in several translations worldwide. In the </a:t>
            </a:r>
            <a:r>
              <a:rPr lang="en-US" sz="2300" i="1" dirty="0" err="1">
                <a:hlinkClick r:id="rId12" action="ppaction://hlinkfile"/>
              </a:rPr>
              <a:t>bhakti</a:t>
            </a:r>
            <a:r>
              <a:rPr lang="en-US" sz="2300" dirty="0"/>
              <a:t> tradition, they are in passionate praise of lord </a:t>
            </a:r>
            <a:r>
              <a:rPr lang="en-US" sz="2300" dirty="0">
                <a:hlinkClick r:id="rId6" action="ppaction://hlinkfile"/>
              </a:rPr>
              <a:t>Krishna</a:t>
            </a:r>
            <a:r>
              <a:rPr lang="en-US" sz="2300" dirty="0"/>
              <a:t>.</a:t>
            </a:r>
          </a:p>
          <a:p>
            <a:r>
              <a:rPr lang="en-US" sz="2400" dirty="0" err="1"/>
              <a:t>Meera's</a:t>
            </a:r>
            <a:r>
              <a:rPr lang="en-US" sz="2400" dirty="0"/>
              <a:t> songs are in a simple form called a </a:t>
            </a:r>
            <a:r>
              <a:rPr lang="en-US" sz="2400" i="1" dirty="0" err="1"/>
              <a:t>pada</a:t>
            </a:r>
            <a:r>
              <a:rPr lang="en-US" sz="2400" dirty="0"/>
              <a:t> (verse), a term used for a small spiritual song, usually composed in simple rhythms with a repeating refrain, collected in her </a:t>
            </a:r>
            <a:r>
              <a:rPr lang="en-US" sz="2400" i="1" dirty="0" err="1"/>
              <a:t>Padavali</a:t>
            </a:r>
            <a:r>
              <a:rPr lang="en-US" sz="2400" dirty="0"/>
              <a:t>.</a:t>
            </a:r>
            <a:endParaRPr lang="en-US" sz="2300" dirty="0"/>
          </a:p>
          <a:p>
            <a:endParaRPr lang="en-US" dirty="0"/>
          </a:p>
        </p:txBody>
      </p:sp>
      <p:pic>
        <p:nvPicPr>
          <p:cNvPr id="3074" name="Picture 2" descr="http://www.chittorgarh.com/images%5Cmeera-bai.jpg"/>
          <p:cNvPicPr>
            <a:picLocks noChangeAspect="1" noChangeArrowheads="1"/>
          </p:cNvPicPr>
          <p:nvPr/>
        </p:nvPicPr>
        <p:blipFill>
          <a:blip r:embed="rId13" cstate="print"/>
          <a:srcRect/>
          <a:stretch>
            <a:fillRect/>
          </a:stretch>
        </p:blipFill>
        <p:spPr bwMode="auto">
          <a:xfrm>
            <a:off x="609600" y="1371600"/>
            <a:ext cx="3352800" cy="4863629"/>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1637</TotalTime>
  <Words>2024</Words>
  <Application>Microsoft Office PowerPoint</Application>
  <PresentationFormat>On-screen Show (4:3)</PresentationFormat>
  <Paragraphs>134</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Franklin Gothic Book</vt:lpstr>
      <vt:lpstr>Mangal</vt:lpstr>
      <vt:lpstr>Perpetua</vt:lpstr>
      <vt:lpstr>Shruti</vt:lpstr>
      <vt:lpstr>Wingdings 2</vt:lpstr>
      <vt:lpstr>Equity</vt:lpstr>
      <vt:lpstr>Bhajans and Saints of India</vt:lpstr>
      <vt:lpstr>PowerPoint Presentation</vt:lpstr>
      <vt:lpstr>What is a Bhajan</vt:lpstr>
      <vt:lpstr>Saints who sang Bahajans</vt:lpstr>
      <vt:lpstr>Saint Valmiki</vt:lpstr>
      <vt:lpstr>Story of Saint Valmiki</vt:lpstr>
      <vt:lpstr>Adi Sankara</vt:lpstr>
      <vt:lpstr>Bhaja Govindam </vt:lpstr>
      <vt:lpstr>Meerabai</vt:lpstr>
      <vt:lpstr>Meerabai Bhajan</vt:lpstr>
      <vt:lpstr>Swami Vivekananda</vt:lpstr>
      <vt:lpstr>Swami Vivekananda’s Teachings</vt:lpstr>
      <vt:lpstr>Goswami Tulsidas</vt:lpstr>
      <vt:lpstr>Raghupathi Raghav RaajaRam (A favorite Bhajan of Mahatma Gandhi)</vt:lpstr>
      <vt:lpstr>Vaishnav Jan To</vt:lpstr>
      <vt:lpstr>Others</vt:lpstr>
      <vt:lpstr>Tyagaraja</vt:lpstr>
      <vt:lpstr>Sant Tukaram</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Bhajans and Saints of India</dc:title>
  <dc:creator>vippasu1</dc:creator>
  <cp:lastModifiedBy>Sudha Vippagunta</cp:lastModifiedBy>
  <cp:revision>34</cp:revision>
  <dcterms:created xsi:type="dcterms:W3CDTF">2011-02-20T02:30:27Z</dcterms:created>
  <dcterms:modified xsi:type="dcterms:W3CDTF">2017-10-28T20:02:07Z</dcterms:modified>
</cp:coreProperties>
</file>